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62" r:id="rId2"/>
    <p:sldId id="269" r:id="rId3"/>
    <p:sldId id="270" r:id="rId4"/>
    <p:sldId id="271" r:id="rId5"/>
    <p:sldId id="272" r:id="rId6"/>
    <p:sldId id="273" r:id="rId7"/>
    <p:sldId id="274" r:id="rId8"/>
    <p:sldId id="275" r:id="rId9"/>
    <p:sldId id="284" r:id="rId10"/>
    <p:sldId id="277" r:id="rId11"/>
    <p:sldId id="278" r:id="rId12"/>
    <p:sldId id="283" r:id="rId13"/>
    <p:sldId id="282" r:id="rId14"/>
    <p:sldId id="267" r:id="rId15"/>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Twinkl" pitchFamily="2" charset="0"/>
      <p:regular r:id="rId22"/>
      <p:bold r:id="rId23"/>
    </p:embeddedFont>
    <p:embeddedFont>
      <p:font typeface="Twinkl SemiBold" pitchFamily="2" charset="0"/>
      <p:bold r:id="rId24"/>
    </p:embeddedFont>
    <p:embeddedFont>
      <p:font typeface="Sassoon Infant Rg" panose="02000503030000020003" pitchFamily="50"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er Wallace" initials="OW" lastIdx="1" clrIdx="0">
    <p:extLst>
      <p:ext uri="{19B8F6BF-5375-455C-9EA6-DF929625EA0E}">
        <p15:presenceInfo xmlns:p15="http://schemas.microsoft.com/office/powerpoint/2012/main" userId="S-1-5-21-1651119330-1013474095-91958013-16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C1C1C"/>
    <a:srgbClr val="08743A"/>
    <a:srgbClr val="689D6C"/>
    <a:srgbClr val="00A7E6"/>
    <a:srgbClr val="013F7C"/>
    <a:srgbClr val="AFDEF8"/>
    <a:srgbClr val="CEDF98"/>
    <a:srgbClr val="00639A"/>
    <a:srgbClr val="E84D14"/>
    <a:srgbClr val="C0DE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660"/>
  </p:normalViewPr>
  <p:slideViewPr>
    <p:cSldViewPr snapToGrid="0" showGuides="1">
      <p:cViewPr>
        <p:scale>
          <a:sx n="400" d="100"/>
          <a:sy n="400" d="100"/>
        </p:scale>
        <p:origin x="-11184" y="-6744"/>
      </p:cViewPr>
      <p:guideLst>
        <p:guide orient="horz" pos="2205"/>
        <p:guide pos="2880"/>
        <p:guide pos="340"/>
        <p:guide orient="horz" pos="3952"/>
        <p:guide pos="5420"/>
        <p:guide orient="horz" pos="346"/>
        <p:guide pos="476"/>
        <p:guide orient="horz" pos="482"/>
        <p:guide orient="horz" pos="3861"/>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07/03/2019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07/03/2019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43724" y="774986"/>
            <a:ext cx="8244000" cy="994306"/>
          </a:xfrm>
          <a:prstGeom prst="roundRect">
            <a:avLst>
              <a:gd name="adj" fmla="val 0"/>
            </a:avLst>
          </a:prstGeom>
          <a:solidFill>
            <a:srgbClr val="689D6C"/>
          </a:solidFill>
        </p:spPr>
        <p:txBody>
          <a:bodyPr>
            <a:noAutofit/>
          </a:bodyPr>
          <a:lstStyle>
            <a:lvl1pPr>
              <a:defRPr>
                <a:solidFill>
                  <a:schemeClr val="bg1"/>
                </a:solidFill>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13.xml"/><Relationship Id="rId7" Type="http://schemas.openxmlformats.org/officeDocument/2006/relationships/slide" Target="slide8.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4.xml"/><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190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5962" y="5005133"/>
            <a:ext cx="1487396" cy="1487394"/>
          </a:xfrm>
          <a:prstGeom prst="rect">
            <a:avLst/>
          </a:prstGeom>
        </p:spPr>
      </p:pic>
      <p:sp>
        <p:nvSpPr>
          <p:cNvPr id="30" name="1">
            <a:extLst>
              <a:ext uri="{FF2B5EF4-FFF2-40B4-BE49-F238E27FC236}">
                <a16:creationId xmlns:a16="http://schemas.microsoft.com/office/drawing/2014/main" id="{B23AEFDF-1ECD-4706-B1D5-5E7A3472E2DB}"/>
              </a:ext>
            </a:extLst>
          </p:cNvPr>
          <p:cNvSpPr/>
          <p:nvPr/>
        </p:nvSpPr>
        <p:spPr>
          <a:xfrm>
            <a:off x="7815261" y="5696627"/>
            <a:ext cx="407988" cy="504000"/>
          </a:xfrm>
          <a:prstGeom prst="roundRect">
            <a:avLst/>
          </a:prstGeom>
          <a:solidFill>
            <a:schemeClr val="bg1"/>
          </a:solidFill>
          <a:ln>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706" y="1990312"/>
            <a:ext cx="5601725" cy="3398833"/>
          </a:xfrm>
          <a:prstGeom prst="rect">
            <a:avLst/>
          </a:prstGeom>
        </p:spPr>
      </p:pic>
      <p:sp>
        <p:nvSpPr>
          <p:cNvPr id="5" name="Rectangle 4">
            <a:extLst>
              <a:ext uri="{FF2B5EF4-FFF2-40B4-BE49-F238E27FC236}">
                <a16:creationId xmlns:a16="http://schemas.microsoft.com/office/drawing/2014/main" id="{614F5470-FF59-4F61-85B4-77808118C3C9}"/>
              </a:ext>
            </a:extLst>
          </p:cNvPr>
          <p:cNvSpPr/>
          <p:nvPr/>
        </p:nvSpPr>
        <p:spPr>
          <a:xfrm>
            <a:off x="4634755" y="5834012"/>
            <a:ext cx="3063875" cy="369888"/>
          </a:xfrm>
          <a:prstGeom prst="rect">
            <a:avLst/>
          </a:prstGeom>
        </p:spPr>
        <p:txBody>
          <a:bodyPr wrap="none">
            <a:spAutoFit/>
          </a:bodyPr>
          <a:lstStyle/>
          <a:p>
            <a:pPr eaLnBrk="1" fontAlgn="auto" hangingPunct="1">
              <a:spcBef>
                <a:spcPts val="0"/>
              </a:spcBef>
              <a:spcAft>
                <a:spcPts val="0"/>
              </a:spcAft>
              <a:defRPr/>
            </a:pPr>
            <a:r>
              <a:rPr lang="en-GB" dirty="0">
                <a:solidFill>
                  <a:srgbClr val="08743A"/>
                </a:solidFill>
                <a:latin typeface="+mn-lt"/>
              </a:rPr>
              <a:t>The sixth digit of the code is</a:t>
            </a:r>
          </a:p>
        </p:txBody>
      </p:sp>
      <p:sp>
        <p:nvSpPr>
          <p:cNvPr id="8" name="Rectangle 1">
            <a:extLst>
              <a:ext uri="{FF2B5EF4-FFF2-40B4-BE49-F238E27FC236}">
                <a16:creationId xmlns:a16="http://schemas.microsoft.com/office/drawing/2014/main" id="{12C09C44-970E-4B9F-917B-C92B689811C5}"/>
              </a:ext>
            </a:extLst>
          </p:cNvPr>
          <p:cNvSpPr>
            <a:spLocks noChangeArrowheads="1"/>
          </p:cNvSpPr>
          <p:nvPr/>
        </p:nvSpPr>
        <p:spPr bwMode="auto">
          <a:xfrm>
            <a:off x="7824694" y="5658827"/>
            <a:ext cx="4090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9pPr>
          </a:lstStyle>
          <a:p>
            <a:pPr eaLnBrk="1" hangingPunct="1">
              <a:lnSpc>
                <a:spcPct val="100000"/>
              </a:lnSpc>
              <a:spcBef>
                <a:spcPct val="0"/>
              </a:spcBef>
              <a:buFontTx/>
              <a:buNone/>
            </a:pPr>
            <a:r>
              <a:rPr lang="en-GB" altLang="en-US" sz="3000" b="1" dirty="0">
                <a:solidFill>
                  <a:srgbClr val="08743A"/>
                </a:solidFill>
              </a:rPr>
              <a:t>4</a:t>
            </a:r>
          </a:p>
        </p:txBody>
      </p:sp>
      <p:sp>
        <p:nvSpPr>
          <p:cNvPr id="9" name="Rectangle 8"/>
          <p:cNvSpPr/>
          <p:nvPr/>
        </p:nvSpPr>
        <p:spPr>
          <a:xfrm>
            <a:off x="6481933" y="2397610"/>
            <a:ext cx="1839107" cy="1409681"/>
          </a:xfrm>
          <a:prstGeom prst="rect">
            <a:avLst/>
          </a:prstGeom>
        </p:spPr>
        <p:txBody>
          <a:bodyPr wrap="square">
            <a:spAutoFit/>
          </a:bodyPr>
          <a:lstStyle/>
          <a:p>
            <a:pPr>
              <a:lnSpc>
                <a:spcPct val="107000"/>
              </a:lnSpc>
              <a:spcAft>
                <a:spcPts val="800"/>
              </a:spcAft>
            </a:pPr>
            <a:r>
              <a:rPr lang="en-GB" sz="1600" dirty="0">
                <a:ea typeface="Calibri"/>
                <a:cs typeface="Times New Roman"/>
              </a:rPr>
              <a:t>The sixth clue is in an adventure story. How many conjunctions</a:t>
            </a:r>
            <a:br>
              <a:rPr lang="en-GB" sz="1600" dirty="0">
                <a:ea typeface="Calibri"/>
                <a:cs typeface="Times New Roman"/>
              </a:rPr>
            </a:br>
            <a:r>
              <a:rPr lang="en-GB" sz="1600" dirty="0">
                <a:ea typeface="Calibri"/>
                <a:cs typeface="Times New Roman"/>
              </a:rPr>
              <a:t>are used­­?</a:t>
            </a:r>
            <a:endParaRPr lang="en-GB" sz="1600" dirty="0">
              <a:latin typeface="Calibri"/>
              <a:ea typeface="Calibri"/>
              <a:cs typeface="Times New Roman"/>
            </a:endParaRPr>
          </a:p>
        </p:txBody>
      </p:sp>
      <p:sp>
        <p:nvSpPr>
          <p:cNvPr id="22" name="Reveal answer 1"/>
          <p:cNvSpPr/>
          <p:nvPr/>
        </p:nvSpPr>
        <p:spPr>
          <a:xfrm>
            <a:off x="6104626" y="5764161"/>
            <a:ext cx="1491778" cy="330583"/>
          </a:xfrm>
          <a:prstGeom prst="round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dirty="0"/>
              <a:t>Reveal answer</a:t>
            </a:r>
          </a:p>
        </p:txBody>
      </p:sp>
      <p:sp>
        <p:nvSpPr>
          <p:cNvPr id="20" name="Hyperlink">
            <a:hlinkClick r:id="rId4" action="ppaction://hlinksldjump"/>
          </p:cNvPr>
          <p:cNvSpPr/>
          <p:nvPr/>
        </p:nvSpPr>
        <p:spPr>
          <a:xfrm>
            <a:off x="7612063" y="5237562"/>
            <a:ext cx="776287" cy="1041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p:txBody>
          <a:bodyPr/>
          <a:lstStyle/>
          <a:p>
            <a:r>
              <a:rPr lang="en-GB" dirty="0"/>
              <a:t>Clue 6</a:t>
            </a:r>
          </a:p>
        </p:txBody>
      </p:sp>
      <p:sp>
        <p:nvSpPr>
          <p:cNvPr id="4" name="Rectangle 3"/>
          <p:cNvSpPr/>
          <p:nvPr/>
        </p:nvSpPr>
        <p:spPr>
          <a:xfrm>
            <a:off x="3775318" y="2255497"/>
            <a:ext cx="2265375" cy="1936428"/>
          </a:xfrm>
          <a:prstGeom prst="rect">
            <a:avLst/>
          </a:prstGeom>
        </p:spPr>
        <p:txBody>
          <a:bodyPr wrap="square">
            <a:spAutoFit/>
          </a:bodyPr>
          <a:lstStyle/>
          <a:p>
            <a:pPr>
              <a:lnSpc>
                <a:spcPct val="107000"/>
              </a:lnSpc>
              <a:spcAft>
                <a:spcPts val="800"/>
              </a:spcAft>
            </a:pPr>
            <a:r>
              <a:rPr lang="en-GB" sz="1400" dirty="0">
                <a:ea typeface="Calibri"/>
                <a:cs typeface="Times New Roman"/>
              </a:rPr>
              <a:t>hidden behind a screen until some boys moved it. Eventually, all the clues were found so they could open the door. Gratefully, all the children made their way out of the library to safety.</a:t>
            </a:r>
            <a:endParaRPr lang="en-GB" sz="1400" dirty="0">
              <a:latin typeface="Calibri"/>
              <a:ea typeface="Calibri"/>
              <a:cs typeface="Times New Roman"/>
            </a:endParaRPr>
          </a:p>
        </p:txBody>
      </p:sp>
      <p:sp>
        <p:nvSpPr>
          <p:cNvPr id="11" name="Rectangle 10"/>
          <p:cNvSpPr/>
          <p:nvPr/>
        </p:nvSpPr>
        <p:spPr>
          <a:xfrm>
            <a:off x="1145858" y="2257560"/>
            <a:ext cx="2320463" cy="2893100"/>
          </a:xfrm>
          <a:prstGeom prst="rect">
            <a:avLst/>
          </a:prstGeom>
        </p:spPr>
        <p:txBody>
          <a:bodyPr wrap="square">
            <a:spAutoFit/>
          </a:bodyPr>
          <a:lstStyle/>
          <a:p>
            <a:r>
              <a:rPr lang="en-GB" sz="1400" dirty="0">
                <a:ea typeface="Calibri"/>
                <a:cs typeface="Times New Roman"/>
              </a:rPr>
              <a:t>The children looked carefully at all of the books because they needed to find all the clues quickly. There were some books that were out of reach, although they looked so dusty it was unlikely they had any clues. One clue was found in a book on fractions found by some girls. Another was on a poster, </a:t>
            </a:r>
            <a:endParaRPr lang="en-GB" sz="1400" dirty="0"/>
          </a:p>
        </p:txBody>
      </p:sp>
      <p:sp>
        <p:nvSpPr>
          <p:cNvPr id="14" name="Rectangle 13"/>
          <p:cNvSpPr/>
          <p:nvPr/>
        </p:nvSpPr>
        <p:spPr>
          <a:xfrm>
            <a:off x="6481933" y="3817756"/>
            <a:ext cx="1906417" cy="882742"/>
          </a:xfrm>
          <a:prstGeom prst="rect">
            <a:avLst/>
          </a:prstGeom>
        </p:spPr>
        <p:txBody>
          <a:bodyPr wrap="square">
            <a:spAutoFit/>
          </a:bodyPr>
          <a:lstStyle/>
          <a:p>
            <a:pPr>
              <a:lnSpc>
                <a:spcPct val="107000"/>
              </a:lnSpc>
              <a:spcAft>
                <a:spcPts val="800"/>
              </a:spcAft>
            </a:pPr>
            <a:r>
              <a:rPr lang="en-GB" sz="1600" b="1" dirty="0">
                <a:ea typeface="Calibri"/>
                <a:cs typeface="Times New Roman"/>
              </a:rPr>
              <a:t>The number of conjunctions used is the sixth clue.</a:t>
            </a:r>
            <a:endParaRPr lang="en-GB" sz="1600" b="1" dirty="0">
              <a:latin typeface="Calibri"/>
              <a:ea typeface="Calibri"/>
              <a:cs typeface="Times New Roman"/>
            </a:endParaRPr>
          </a:p>
        </p:txBody>
      </p:sp>
      <p:sp>
        <p:nvSpPr>
          <p:cNvPr id="2" name="Rectangle 1"/>
          <p:cNvSpPr/>
          <p:nvPr/>
        </p:nvSpPr>
        <p:spPr>
          <a:xfrm>
            <a:off x="1640378" y="2684239"/>
            <a:ext cx="824265" cy="307777"/>
          </a:xfrm>
          <a:prstGeom prst="rect">
            <a:avLst/>
          </a:prstGeom>
        </p:spPr>
        <p:txBody>
          <a:bodyPr wrap="none">
            <a:spAutoFit/>
          </a:bodyPr>
          <a:lstStyle/>
          <a:p>
            <a:r>
              <a:rPr lang="en-GB" sz="1400" dirty="0">
                <a:solidFill>
                  <a:srgbClr val="08743A"/>
                </a:solidFill>
                <a:ea typeface="Calibri"/>
                <a:cs typeface="Times New Roman"/>
              </a:rPr>
              <a:t>because</a:t>
            </a:r>
            <a:endParaRPr lang="en-GB" sz="1400" dirty="0">
              <a:solidFill>
                <a:srgbClr val="08743A"/>
              </a:solidFill>
            </a:endParaRPr>
          </a:p>
        </p:txBody>
      </p:sp>
      <p:sp>
        <p:nvSpPr>
          <p:cNvPr id="6" name="Rectangle 5"/>
          <p:cNvSpPr/>
          <p:nvPr/>
        </p:nvSpPr>
        <p:spPr>
          <a:xfrm>
            <a:off x="1676773" y="3538314"/>
            <a:ext cx="918841" cy="307777"/>
          </a:xfrm>
          <a:prstGeom prst="rect">
            <a:avLst/>
          </a:prstGeom>
        </p:spPr>
        <p:txBody>
          <a:bodyPr wrap="none">
            <a:spAutoFit/>
          </a:bodyPr>
          <a:lstStyle/>
          <a:p>
            <a:r>
              <a:rPr lang="en-GB" sz="1400" dirty="0">
                <a:solidFill>
                  <a:srgbClr val="08743A"/>
                </a:solidFill>
                <a:ea typeface="Calibri"/>
                <a:cs typeface="Times New Roman"/>
              </a:rPr>
              <a:t>although</a:t>
            </a:r>
            <a:endParaRPr lang="en-GB" sz="1400" dirty="0">
              <a:solidFill>
                <a:srgbClr val="08743A"/>
              </a:solidFill>
            </a:endParaRPr>
          </a:p>
        </p:txBody>
      </p:sp>
      <p:sp>
        <p:nvSpPr>
          <p:cNvPr id="7" name="Rectangle 6"/>
          <p:cNvSpPr/>
          <p:nvPr/>
        </p:nvSpPr>
        <p:spPr>
          <a:xfrm>
            <a:off x="3775318" y="2484491"/>
            <a:ext cx="575799" cy="307777"/>
          </a:xfrm>
          <a:prstGeom prst="rect">
            <a:avLst/>
          </a:prstGeom>
        </p:spPr>
        <p:txBody>
          <a:bodyPr wrap="none">
            <a:spAutoFit/>
          </a:bodyPr>
          <a:lstStyle/>
          <a:p>
            <a:r>
              <a:rPr lang="en-GB" sz="1400" dirty="0">
                <a:solidFill>
                  <a:srgbClr val="08743A"/>
                </a:solidFill>
                <a:ea typeface="Calibri"/>
                <a:cs typeface="Times New Roman"/>
              </a:rPr>
              <a:t>until</a:t>
            </a:r>
            <a:endParaRPr lang="en-GB" sz="1400" dirty="0">
              <a:solidFill>
                <a:srgbClr val="08743A"/>
              </a:solidFill>
            </a:endParaRPr>
          </a:p>
        </p:txBody>
      </p:sp>
      <p:sp>
        <p:nvSpPr>
          <p:cNvPr id="10" name="Rectangle 9"/>
          <p:cNvSpPr/>
          <p:nvPr/>
        </p:nvSpPr>
        <p:spPr>
          <a:xfrm>
            <a:off x="4706697" y="2942218"/>
            <a:ext cx="359394" cy="307777"/>
          </a:xfrm>
          <a:prstGeom prst="rect">
            <a:avLst/>
          </a:prstGeom>
        </p:spPr>
        <p:txBody>
          <a:bodyPr wrap="none">
            <a:spAutoFit/>
          </a:bodyPr>
          <a:lstStyle/>
          <a:p>
            <a:r>
              <a:rPr lang="en-GB" sz="1400" dirty="0">
                <a:solidFill>
                  <a:srgbClr val="08743A"/>
                </a:solidFill>
                <a:ea typeface="Calibri"/>
                <a:cs typeface="Times New Roman"/>
              </a:rPr>
              <a:t>so</a:t>
            </a:r>
            <a:endParaRPr lang="en-GB" sz="1400" dirty="0">
              <a:solidFill>
                <a:srgbClr val="08743A"/>
              </a:solidFill>
            </a:endParaRPr>
          </a:p>
        </p:txBody>
      </p:sp>
    </p:spTree>
    <p:extLst>
      <p:ext uri="{BB962C8B-B14F-4D97-AF65-F5344CB8AC3E}">
        <p14:creationId xmlns:p14="http://schemas.microsoft.com/office/powerpoint/2010/main" val="385005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par>
                          <p:cTn id="8" fill="hold">
                            <p:stCondLst>
                              <p:cond delay="500"/>
                            </p:stCondLst>
                            <p:childTnLst>
                              <p:par>
                                <p:cTn id="9" presetID="9" presetClass="emph" presetSubtype="0" grpId="0" nodeType="afterEffect">
                                  <p:stCondLst>
                                    <p:cond delay="0"/>
                                  </p:stCondLst>
                                  <p:childTnLst>
                                    <p:set>
                                      <p:cBhvr rctx="PPT">
                                        <p:cTn id="10" dur="indefinite"/>
                                        <p:tgtEl>
                                          <p:spTgt spid="11"/>
                                        </p:tgtEl>
                                        <p:attrNameLst>
                                          <p:attrName>style.opacity</p:attrName>
                                        </p:attrNameLst>
                                      </p:cBhvr>
                                      <p:to>
                                        <p:strVal val="0.15"/>
                                      </p:to>
                                    </p:set>
                                    <p:animEffect filter="image" prLst="opacity: 0.15">
                                      <p:cBhvr rctx="IE">
                                        <p:cTn id="11" dur="indefinite"/>
                                        <p:tgtEl>
                                          <p:spTgt spid="11"/>
                                        </p:tgtEl>
                                      </p:cBhvr>
                                    </p:animEffect>
                                  </p:childTnLst>
                                </p:cTn>
                              </p:par>
                              <p:par>
                                <p:cTn id="12" presetID="9" presetClass="emph" presetSubtype="0" grpId="0" nodeType="withEffect">
                                  <p:stCondLst>
                                    <p:cond delay="0"/>
                                  </p:stCondLst>
                                  <p:childTnLst>
                                    <p:set>
                                      <p:cBhvr rctx="PPT">
                                        <p:cTn id="13" dur="indefinite"/>
                                        <p:tgtEl>
                                          <p:spTgt spid="4"/>
                                        </p:tgtEl>
                                        <p:attrNameLst>
                                          <p:attrName>style.opacity</p:attrName>
                                        </p:attrNameLst>
                                      </p:cBhvr>
                                      <p:to>
                                        <p:strVal val="0.15"/>
                                      </p:to>
                                    </p:set>
                                    <p:animEffect filter="image" prLst="opacity: 0.15">
                                      <p:cBhvr rctx="IE">
                                        <p:cTn id="14" dur="indefinite"/>
                                        <p:tgtEl>
                                          <p:spTgt spid="4"/>
                                        </p:tgtEl>
                                      </p:cBhvr>
                                    </p:animEffect>
                                  </p:childTnLst>
                                </p:cTn>
                              </p:par>
                            </p:childTnLst>
                          </p:cTn>
                        </p:par>
                        <p:par>
                          <p:cTn id="15" fill="hold">
                            <p:stCondLst>
                              <p:cond delay="500"/>
                            </p:stCondLst>
                            <p:childTnLst>
                              <p:par>
                                <p:cTn id="16" presetID="10" presetClass="entr" presetSubtype="0" fill="hold" grpId="0" nodeType="after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1500"/>
                            </p:stCondLst>
                            <p:childTnLst>
                              <p:par>
                                <p:cTn id="29" presetID="10" presetClass="entr" presetSubtype="0" fill="hold" grpId="0" nodeType="after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childTnLst>
                                </p:cTn>
                              </p:par>
                            </p:childTnLst>
                          </p:cTn>
                        </p:par>
                        <p:par>
                          <p:cTn id="36" fill="hold">
                            <p:stCondLst>
                              <p:cond delay="4000"/>
                            </p:stCondLst>
                            <p:childTnLst>
                              <p:par>
                                <p:cTn id="37" presetID="1" presetClass="entr" presetSubtype="0" fill="hold" grpId="0" nodeType="afterEffect" nodePh="1">
                                  <p:stCondLst>
                                    <p:cond delay="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bldLst>
      <p:bldP spid="5" grpId="0"/>
      <p:bldP spid="8" grpId="0"/>
      <p:bldP spid="22" grpId="0" animBg="1"/>
      <p:bldP spid="20" grpId="0"/>
      <p:bldP spid="4" grpId="0"/>
      <p:bldP spid="11" grpId="0"/>
      <p:bldP spid="2" grpId="0"/>
      <p:bldP spid="6" grpId="0"/>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5962" y="5005133"/>
            <a:ext cx="1487396" cy="1487394"/>
          </a:xfrm>
          <a:prstGeom prst="rect">
            <a:avLst/>
          </a:prstGeom>
        </p:spPr>
      </p:pic>
      <p:sp>
        <p:nvSpPr>
          <p:cNvPr id="19" name="1">
            <a:extLst>
              <a:ext uri="{FF2B5EF4-FFF2-40B4-BE49-F238E27FC236}">
                <a16:creationId xmlns:a16="http://schemas.microsoft.com/office/drawing/2014/main" id="{B23AEFDF-1ECD-4706-B1D5-5E7A3472E2DB}"/>
              </a:ext>
            </a:extLst>
          </p:cNvPr>
          <p:cNvSpPr/>
          <p:nvPr/>
        </p:nvSpPr>
        <p:spPr>
          <a:xfrm>
            <a:off x="7815261" y="5696627"/>
            <a:ext cx="407988" cy="504000"/>
          </a:xfrm>
          <a:prstGeom prst="roundRect">
            <a:avLst/>
          </a:prstGeom>
          <a:solidFill>
            <a:schemeClr val="bg1"/>
          </a:solidFill>
          <a:ln>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3267" t="3989" r="20395" b="30965"/>
          <a:stretch/>
        </p:blipFill>
        <p:spPr>
          <a:xfrm>
            <a:off x="650451" y="1816917"/>
            <a:ext cx="5054692" cy="4126683"/>
          </a:xfrm>
          <a:prstGeom prst="rect">
            <a:avLst/>
          </a:prstGeom>
        </p:spPr>
      </p:pic>
      <p:sp>
        <p:nvSpPr>
          <p:cNvPr id="4" name="Rectangle 7">
            <a:extLst>
              <a:ext uri="{FF2B5EF4-FFF2-40B4-BE49-F238E27FC236}">
                <a16:creationId xmlns:a16="http://schemas.microsoft.com/office/drawing/2014/main" id="{DCE10E5F-6894-45A9-8867-2D773553C195}"/>
              </a:ext>
            </a:extLst>
          </p:cNvPr>
          <p:cNvSpPr>
            <a:spLocks noChangeArrowheads="1"/>
          </p:cNvSpPr>
          <p:nvPr/>
        </p:nvSpPr>
        <p:spPr bwMode="auto">
          <a:xfrm>
            <a:off x="5631760" y="2269762"/>
            <a:ext cx="2756272" cy="127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9pPr>
          </a:lstStyle>
          <a:p>
            <a:pPr>
              <a:lnSpc>
                <a:spcPct val="107000"/>
              </a:lnSpc>
              <a:spcAft>
                <a:spcPts val="800"/>
              </a:spcAft>
              <a:buNone/>
            </a:pPr>
            <a:r>
              <a:rPr lang="en-GB" dirty="0">
                <a:latin typeface="Twinkl"/>
                <a:ea typeface="Calibri"/>
                <a:cs typeface="Times New Roman"/>
              </a:rPr>
              <a:t>The seventh clue appears on a computer screen, which has some sentences about time.</a:t>
            </a:r>
            <a:endParaRPr lang="en-GB" sz="1050" dirty="0">
              <a:latin typeface="Calibri"/>
              <a:ea typeface="Calibri"/>
              <a:cs typeface="Times New Roman"/>
            </a:endParaRPr>
          </a:p>
        </p:txBody>
      </p:sp>
      <p:sp>
        <p:nvSpPr>
          <p:cNvPr id="7" name="Rectangle 6">
            <a:extLst>
              <a:ext uri="{FF2B5EF4-FFF2-40B4-BE49-F238E27FC236}">
                <a16:creationId xmlns:a16="http://schemas.microsoft.com/office/drawing/2014/main" id="{614F5470-FF59-4F61-85B4-77808118C3C9}"/>
              </a:ext>
            </a:extLst>
          </p:cNvPr>
          <p:cNvSpPr/>
          <p:nvPr/>
        </p:nvSpPr>
        <p:spPr>
          <a:xfrm>
            <a:off x="4354194" y="5836808"/>
            <a:ext cx="3341688" cy="369887"/>
          </a:xfrm>
          <a:prstGeom prst="rect">
            <a:avLst/>
          </a:prstGeom>
        </p:spPr>
        <p:txBody>
          <a:bodyPr wrap="none">
            <a:spAutoFit/>
          </a:bodyPr>
          <a:lstStyle/>
          <a:p>
            <a:pPr eaLnBrk="1" fontAlgn="auto" hangingPunct="1">
              <a:spcBef>
                <a:spcPts val="0"/>
              </a:spcBef>
              <a:spcAft>
                <a:spcPts val="0"/>
              </a:spcAft>
              <a:defRPr/>
            </a:pPr>
            <a:r>
              <a:rPr lang="en-GB" dirty="0">
                <a:solidFill>
                  <a:srgbClr val="08743A"/>
                </a:solidFill>
                <a:latin typeface="+mn-lt"/>
              </a:rPr>
              <a:t>The seventh digit of the code is</a:t>
            </a:r>
          </a:p>
        </p:txBody>
      </p:sp>
      <p:sp>
        <p:nvSpPr>
          <p:cNvPr id="10" name="Rectangle 1">
            <a:extLst>
              <a:ext uri="{FF2B5EF4-FFF2-40B4-BE49-F238E27FC236}">
                <a16:creationId xmlns:a16="http://schemas.microsoft.com/office/drawing/2014/main" id="{99B21953-0747-4872-8471-0EC12989C585}"/>
              </a:ext>
            </a:extLst>
          </p:cNvPr>
          <p:cNvSpPr>
            <a:spLocks noChangeArrowheads="1"/>
          </p:cNvSpPr>
          <p:nvPr/>
        </p:nvSpPr>
        <p:spPr bwMode="auto">
          <a:xfrm>
            <a:off x="7824054" y="5664422"/>
            <a:ext cx="3914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9pPr>
          </a:lstStyle>
          <a:p>
            <a:pPr eaLnBrk="1" hangingPunct="1">
              <a:lnSpc>
                <a:spcPct val="100000"/>
              </a:lnSpc>
              <a:spcBef>
                <a:spcPct val="0"/>
              </a:spcBef>
              <a:buFontTx/>
              <a:buNone/>
            </a:pPr>
            <a:r>
              <a:rPr lang="en-GB" altLang="en-US" sz="3000" b="1" dirty="0">
                <a:solidFill>
                  <a:srgbClr val="08743A"/>
                </a:solidFill>
              </a:rPr>
              <a:t>5</a:t>
            </a:r>
          </a:p>
        </p:txBody>
      </p:sp>
      <p:sp>
        <p:nvSpPr>
          <p:cNvPr id="15" name="Reveal answer 1"/>
          <p:cNvSpPr/>
          <p:nvPr/>
        </p:nvSpPr>
        <p:spPr>
          <a:xfrm>
            <a:off x="6104626" y="5764161"/>
            <a:ext cx="1491778" cy="330583"/>
          </a:xfrm>
          <a:prstGeom prst="round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dirty="0"/>
              <a:t>Reveal answer</a:t>
            </a:r>
          </a:p>
        </p:txBody>
      </p:sp>
      <p:sp>
        <p:nvSpPr>
          <p:cNvPr id="17" name="Hyperlink">
            <a:hlinkClick r:id="rId4" action="ppaction://hlinksldjump"/>
          </p:cNvPr>
          <p:cNvSpPr/>
          <p:nvPr/>
        </p:nvSpPr>
        <p:spPr>
          <a:xfrm>
            <a:off x="7612063" y="5237562"/>
            <a:ext cx="776287" cy="1041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Clue 7</a:t>
            </a:r>
          </a:p>
        </p:txBody>
      </p:sp>
      <p:sp>
        <p:nvSpPr>
          <p:cNvPr id="3" name="Rectangle 2"/>
          <p:cNvSpPr/>
          <p:nvPr/>
        </p:nvSpPr>
        <p:spPr>
          <a:xfrm>
            <a:off x="981074" y="2220776"/>
            <a:ext cx="4886325" cy="2654573"/>
          </a:xfrm>
          <a:prstGeom prst="rect">
            <a:avLst/>
          </a:prstGeom>
        </p:spPr>
        <p:txBody>
          <a:bodyPr wrap="square">
            <a:spAutoFit/>
          </a:bodyPr>
          <a:lstStyle/>
          <a:p>
            <a:pPr>
              <a:lnSpc>
                <a:spcPct val="107000"/>
              </a:lnSpc>
              <a:spcAft>
                <a:spcPts val="800"/>
              </a:spcAft>
            </a:pPr>
            <a:r>
              <a:rPr lang="en-GB" sz="1400" b="1" dirty="0">
                <a:solidFill>
                  <a:schemeClr val="bg1"/>
                </a:solidFill>
                <a:ea typeface="Calibri"/>
                <a:cs typeface="Times New Roman"/>
              </a:rPr>
              <a:t>There are 60 seconds in a minute. </a:t>
            </a:r>
          </a:p>
          <a:p>
            <a:pPr>
              <a:lnSpc>
                <a:spcPct val="107000"/>
              </a:lnSpc>
              <a:spcAft>
                <a:spcPts val="800"/>
              </a:spcAft>
            </a:pPr>
            <a:r>
              <a:rPr lang="en-GB" sz="1400" b="1" dirty="0">
                <a:solidFill>
                  <a:schemeClr val="bg1"/>
                </a:solidFill>
                <a:ea typeface="Calibri"/>
                <a:cs typeface="Times New Roman"/>
              </a:rPr>
              <a:t>13:30 is in the morning. </a:t>
            </a:r>
          </a:p>
          <a:p>
            <a:pPr>
              <a:lnSpc>
                <a:spcPct val="107000"/>
              </a:lnSpc>
              <a:spcAft>
                <a:spcPts val="800"/>
              </a:spcAft>
            </a:pPr>
            <a:r>
              <a:rPr lang="en-GB" sz="1400" b="1" dirty="0">
                <a:solidFill>
                  <a:schemeClr val="bg1"/>
                </a:solidFill>
                <a:ea typeface="Calibri"/>
                <a:cs typeface="Times New Roman"/>
              </a:rPr>
              <a:t>There are 30 days in April. </a:t>
            </a:r>
          </a:p>
          <a:p>
            <a:pPr>
              <a:lnSpc>
                <a:spcPct val="107000"/>
              </a:lnSpc>
              <a:spcAft>
                <a:spcPts val="800"/>
              </a:spcAft>
            </a:pPr>
            <a:r>
              <a:rPr lang="en-GB" sz="1400" b="1" dirty="0">
                <a:solidFill>
                  <a:schemeClr val="bg1"/>
                </a:solidFill>
                <a:ea typeface="Calibri"/>
                <a:cs typeface="Times New Roman"/>
              </a:rPr>
              <a:t>There are 12 hours between noon and midnight.</a:t>
            </a:r>
          </a:p>
          <a:p>
            <a:pPr>
              <a:lnSpc>
                <a:spcPct val="107000"/>
              </a:lnSpc>
              <a:spcAft>
                <a:spcPts val="800"/>
              </a:spcAft>
            </a:pPr>
            <a:r>
              <a:rPr lang="en-GB" sz="1400" b="1" dirty="0">
                <a:solidFill>
                  <a:schemeClr val="bg1"/>
                </a:solidFill>
                <a:ea typeface="Calibri"/>
                <a:cs typeface="Times New Roman"/>
              </a:rPr>
              <a:t>There are 100 seconds in 2 minutes.</a:t>
            </a:r>
          </a:p>
          <a:p>
            <a:pPr>
              <a:lnSpc>
                <a:spcPct val="107000"/>
              </a:lnSpc>
              <a:spcAft>
                <a:spcPts val="800"/>
              </a:spcAft>
            </a:pPr>
            <a:r>
              <a:rPr lang="en-GB" sz="1400" b="1" dirty="0">
                <a:solidFill>
                  <a:schemeClr val="bg1"/>
                </a:solidFill>
                <a:ea typeface="Calibri"/>
                <a:cs typeface="Times New Roman"/>
              </a:rPr>
              <a:t>A leap year has 366 days.</a:t>
            </a:r>
          </a:p>
          <a:p>
            <a:pPr>
              <a:lnSpc>
                <a:spcPct val="107000"/>
              </a:lnSpc>
              <a:spcAft>
                <a:spcPts val="800"/>
              </a:spcAft>
            </a:pPr>
            <a:r>
              <a:rPr lang="en-GB" sz="1400" b="1" dirty="0">
                <a:solidFill>
                  <a:schemeClr val="bg1"/>
                </a:solidFill>
                <a:ea typeface="Calibri"/>
                <a:cs typeface="Times New Roman"/>
              </a:rPr>
              <a:t>February always has 28 days.</a:t>
            </a:r>
          </a:p>
          <a:p>
            <a:pPr>
              <a:lnSpc>
                <a:spcPct val="107000"/>
              </a:lnSpc>
              <a:spcAft>
                <a:spcPts val="800"/>
              </a:spcAft>
            </a:pPr>
            <a:r>
              <a:rPr lang="en-GB" sz="1400" b="1" dirty="0">
                <a:solidFill>
                  <a:schemeClr val="bg1"/>
                </a:solidFill>
                <a:ea typeface="Calibri"/>
                <a:cs typeface="Times New Roman"/>
              </a:rPr>
              <a:t>5.30pm is in the afternoon.</a:t>
            </a:r>
          </a:p>
        </p:txBody>
      </p:sp>
      <p:sp>
        <p:nvSpPr>
          <p:cNvPr id="11" name="Rectangle 10"/>
          <p:cNvSpPr/>
          <p:nvPr/>
        </p:nvSpPr>
        <p:spPr>
          <a:xfrm>
            <a:off x="5657850" y="3696148"/>
            <a:ext cx="2730182" cy="981423"/>
          </a:xfrm>
          <a:prstGeom prst="rect">
            <a:avLst/>
          </a:prstGeom>
        </p:spPr>
        <p:txBody>
          <a:bodyPr wrap="square">
            <a:spAutoFit/>
          </a:bodyPr>
          <a:lstStyle/>
          <a:p>
            <a:pPr>
              <a:lnSpc>
                <a:spcPct val="107000"/>
              </a:lnSpc>
              <a:spcAft>
                <a:spcPts val="800"/>
              </a:spcAft>
            </a:pPr>
            <a:r>
              <a:rPr lang="en-GB" b="1" dirty="0">
                <a:ea typeface="Calibri"/>
                <a:cs typeface="Times New Roman"/>
              </a:rPr>
              <a:t>The number of correct sentences gives the seventh clue.</a:t>
            </a:r>
            <a:endParaRPr lang="en-GB" sz="1050" b="1" dirty="0">
              <a:latin typeface="Calibri"/>
              <a:ea typeface="Calibri"/>
              <a:cs typeface="Times New Roman"/>
            </a:endParaRPr>
          </a:p>
        </p:txBody>
      </p:sp>
      <p:sp>
        <p:nvSpPr>
          <p:cNvPr id="5" name="Rectangle 4"/>
          <p:cNvSpPr/>
          <p:nvPr/>
        </p:nvSpPr>
        <p:spPr>
          <a:xfrm>
            <a:off x="981495" y="2221949"/>
            <a:ext cx="2994731" cy="322845"/>
          </a:xfrm>
          <a:prstGeom prst="rect">
            <a:avLst/>
          </a:prstGeom>
        </p:spPr>
        <p:txBody>
          <a:bodyPr wrap="none">
            <a:spAutoFit/>
          </a:bodyPr>
          <a:lstStyle/>
          <a:p>
            <a:pPr>
              <a:lnSpc>
                <a:spcPct val="107000"/>
              </a:lnSpc>
              <a:spcAft>
                <a:spcPts val="800"/>
              </a:spcAft>
            </a:pPr>
            <a:r>
              <a:rPr lang="en-GB" sz="1400" b="1" dirty="0">
                <a:solidFill>
                  <a:schemeClr val="bg1"/>
                </a:solidFill>
                <a:ea typeface="Calibri"/>
                <a:cs typeface="Times New Roman"/>
              </a:rPr>
              <a:t>There are 60 seconds in a minute. </a:t>
            </a:r>
          </a:p>
        </p:txBody>
      </p:sp>
      <p:sp>
        <p:nvSpPr>
          <p:cNvPr id="6" name="Rectangle 5"/>
          <p:cNvSpPr/>
          <p:nvPr/>
        </p:nvSpPr>
        <p:spPr>
          <a:xfrm>
            <a:off x="981074" y="2880492"/>
            <a:ext cx="2424062" cy="322845"/>
          </a:xfrm>
          <a:prstGeom prst="rect">
            <a:avLst/>
          </a:prstGeom>
        </p:spPr>
        <p:txBody>
          <a:bodyPr wrap="none">
            <a:spAutoFit/>
          </a:bodyPr>
          <a:lstStyle/>
          <a:p>
            <a:pPr>
              <a:lnSpc>
                <a:spcPct val="107000"/>
              </a:lnSpc>
              <a:spcAft>
                <a:spcPts val="800"/>
              </a:spcAft>
            </a:pPr>
            <a:r>
              <a:rPr lang="en-GB" sz="1400" b="1" dirty="0">
                <a:solidFill>
                  <a:schemeClr val="bg1"/>
                </a:solidFill>
                <a:ea typeface="Calibri"/>
                <a:cs typeface="Times New Roman"/>
              </a:rPr>
              <a:t>There are 30 days in April. </a:t>
            </a:r>
          </a:p>
        </p:txBody>
      </p:sp>
      <p:sp>
        <p:nvSpPr>
          <p:cNvPr id="8" name="Rectangle 7"/>
          <p:cNvSpPr/>
          <p:nvPr/>
        </p:nvSpPr>
        <p:spPr>
          <a:xfrm>
            <a:off x="981074" y="3212595"/>
            <a:ext cx="4572000" cy="322845"/>
          </a:xfrm>
          <a:prstGeom prst="rect">
            <a:avLst/>
          </a:prstGeom>
        </p:spPr>
        <p:txBody>
          <a:bodyPr>
            <a:spAutoFit/>
          </a:bodyPr>
          <a:lstStyle/>
          <a:p>
            <a:pPr>
              <a:lnSpc>
                <a:spcPct val="107000"/>
              </a:lnSpc>
              <a:spcAft>
                <a:spcPts val="800"/>
              </a:spcAft>
            </a:pPr>
            <a:r>
              <a:rPr lang="en-GB" sz="1400" b="1" dirty="0">
                <a:solidFill>
                  <a:schemeClr val="bg1"/>
                </a:solidFill>
                <a:ea typeface="Calibri"/>
                <a:cs typeface="Times New Roman"/>
              </a:rPr>
              <a:t>There are 12 hours between noon and midnight.</a:t>
            </a:r>
          </a:p>
        </p:txBody>
      </p:sp>
      <p:sp>
        <p:nvSpPr>
          <p:cNvPr id="9" name="Rectangle 8"/>
          <p:cNvSpPr/>
          <p:nvPr/>
        </p:nvSpPr>
        <p:spPr>
          <a:xfrm>
            <a:off x="981495" y="3870324"/>
            <a:ext cx="2281394" cy="322845"/>
          </a:xfrm>
          <a:prstGeom prst="rect">
            <a:avLst/>
          </a:prstGeom>
        </p:spPr>
        <p:txBody>
          <a:bodyPr wrap="none">
            <a:spAutoFit/>
          </a:bodyPr>
          <a:lstStyle/>
          <a:p>
            <a:pPr>
              <a:lnSpc>
                <a:spcPct val="107000"/>
              </a:lnSpc>
              <a:spcAft>
                <a:spcPts val="800"/>
              </a:spcAft>
            </a:pPr>
            <a:r>
              <a:rPr lang="en-GB" sz="1400" b="1" dirty="0">
                <a:solidFill>
                  <a:schemeClr val="bg1"/>
                </a:solidFill>
                <a:ea typeface="Calibri"/>
                <a:cs typeface="Times New Roman"/>
              </a:rPr>
              <a:t>A leap year has 366 days.</a:t>
            </a:r>
          </a:p>
        </p:txBody>
      </p:sp>
      <p:sp>
        <p:nvSpPr>
          <p:cNvPr id="12" name="Rectangle 11"/>
          <p:cNvSpPr/>
          <p:nvPr/>
        </p:nvSpPr>
        <p:spPr>
          <a:xfrm>
            <a:off x="981074" y="4530434"/>
            <a:ext cx="2401619" cy="310150"/>
          </a:xfrm>
          <a:prstGeom prst="rect">
            <a:avLst/>
          </a:prstGeom>
        </p:spPr>
        <p:txBody>
          <a:bodyPr wrap="none">
            <a:spAutoFit/>
          </a:bodyPr>
          <a:lstStyle/>
          <a:p>
            <a:pPr>
              <a:lnSpc>
                <a:spcPct val="107000"/>
              </a:lnSpc>
              <a:spcAft>
                <a:spcPts val="800"/>
              </a:spcAft>
            </a:pPr>
            <a:r>
              <a:rPr lang="en-GB" sz="1400" b="1" dirty="0">
                <a:solidFill>
                  <a:schemeClr val="bg1"/>
                </a:solidFill>
                <a:ea typeface="Calibri"/>
                <a:cs typeface="Times New Roman"/>
              </a:rPr>
              <a:t>5.30pm is in the afternoon.</a:t>
            </a:r>
          </a:p>
        </p:txBody>
      </p:sp>
    </p:spTree>
    <p:extLst>
      <p:ext uri="{BB962C8B-B14F-4D97-AF65-F5344CB8AC3E}">
        <p14:creationId xmlns:p14="http://schemas.microsoft.com/office/powerpoint/2010/main" val="288565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9" presetClass="emph" presetSubtype="0" grpId="0" nodeType="afterEffect">
                                  <p:stCondLst>
                                    <p:cond delay="1000"/>
                                  </p:stCondLst>
                                  <p:childTnLst>
                                    <p:set>
                                      <p:cBhvr rctx="PPT">
                                        <p:cTn id="10" dur="indefinite"/>
                                        <p:tgtEl>
                                          <p:spTgt spid="3"/>
                                        </p:tgtEl>
                                        <p:attrNameLst>
                                          <p:attrName>style.opacity</p:attrName>
                                        </p:attrNameLst>
                                      </p:cBhvr>
                                      <p:to>
                                        <p:strVal val="0.15"/>
                                      </p:to>
                                    </p:set>
                                    <p:animEffect filter="image" prLst="opacity: 0.15">
                                      <p:cBhvr rctx="IE">
                                        <p:cTn id="11" dur="indefinite"/>
                                        <p:tgtEl>
                                          <p:spTgt spid="3"/>
                                        </p:tgtEl>
                                      </p:cBhvr>
                                    </p:animEffect>
                                  </p:childTnLst>
                                </p:cTn>
                              </p:par>
                            </p:childTnLst>
                          </p:cTn>
                        </p:par>
                        <p:par>
                          <p:cTn id="12" fill="hold">
                            <p:stCondLst>
                              <p:cond delay="1500"/>
                            </p:stCondLst>
                            <p:childTnLst>
                              <p:par>
                                <p:cTn id="13" presetID="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1500"/>
                            </p:stCondLst>
                            <p:childTnLst>
                              <p:par>
                                <p:cTn id="28" presetID="10" presetClass="entr" presetSubtype="0" fill="hold" grpId="0" nodeType="afterEffect">
                                  <p:stCondLst>
                                    <p:cond delay="10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childTnLst>
                                </p:cTn>
                              </p:par>
                            </p:childTnLst>
                          </p:cTn>
                        </p:par>
                        <p:par>
                          <p:cTn id="35" fill="hold">
                            <p:stCondLst>
                              <p:cond delay="4500"/>
                            </p:stCondLst>
                            <p:childTnLst>
                              <p:par>
                                <p:cTn id="36" presetID="1" presetClass="entr" presetSubtype="0" fill="hold" grpId="0" nodeType="afterEffect" nodePh="1">
                                  <p:stCondLst>
                                    <p:cond delay="0"/>
                                  </p:stCondLst>
                                  <p:endCondLst>
                                    <p:cond evt="begin" delay="0">
                                      <p:tn val="36"/>
                                    </p:cond>
                                  </p:end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7" grpId="0"/>
      <p:bldP spid="10" grpId="0"/>
      <p:bldP spid="15" grpId="0" animBg="1"/>
      <p:bldP spid="17" grpId="0"/>
      <p:bldP spid="3" grpId="0"/>
      <p:bldP spid="5" grpId="0"/>
      <p:bldP spid="6" grpId="0"/>
      <p:bldP spid="8" grpId="0"/>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6625" y="1989927"/>
            <a:ext cx="5601725" cy="3398833"/>
          </a:xfrm>
          <a:prstGeom prst="rect">
            <a:avLst/>
          </a:prstGeom>
        </p:spPr>
      </p:pic>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5962" y="5005133"/>
            <a:ext cx="1487396" cy="1487394"/>
          </a:xfrm>
          <a:prstGeom prst="rect">
            <a:avLst/>
          </a:prstGeom>
        </p:spPr>
      </p:pic>
      <p:sp>
        <p:nvSpPr>
          <p:cNvPr id="50" name="1">
            <a:extLst>
              <a:ext uri="{FF2B5EF4-FFF2-40B4-BE49-F238E27FC236}">
                <a16:creationId xmlns:a16="http://schemas.microsoft.com/office/drawing/2014/main" id="{B23AEFDF-1ECD-4706-B1D5-5E7A3472E2DB}"/>
              </a:ext>
            </a:extLst>
          </p:cNvPr>
          <p:cNvSpPr/>
          <p:nvPr/>
        </p:nvSpPr>
        <p:spPr>
          <a:xfrm>
            <a:off x="7815261" y="5696627"/>
            <a:ext cx="407988" cy="504000"/>
          </a:xfrm>
          <a:prstGeom prst="roundRect">
            <a:avLst/>
          </a:prstGeom>
          <a:solidFill>
            <a:schemeClr val="bg1"/>
          </a:solidFill>
          <a:ln>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Rectangle 5">
            <a:extLst>
              <a:ext uri="{FF2B5EF4-FFF2-40B4-BE49-F238E27FC236}">
                <a16:creationId xmlns:a16="http://schemas.microsoft.com/office/drawing/2014/main" id="{614F5470-FF59-4F61-85B4-77808118C3C9}"/>
              </a:ext>
            </a:extLst>
          </p:cNvPr>
          <p:cNvSpPr/>
          <p:nvPr/>
        </p:nvSpPr>
        <p:spPr>
          <a:xfrm>
            <a:off x="4459700" y="5836808"/>
            <a:ext cx="3220753" cy="369332"/>
          </a:xfrm>
          <a:prstGeom prst="rect">
            <a:avLst/>
          </a:prstGeom>
        </p:spPr>
        <p:txBody>
          <a:bodyPr wrap="none">
            <a:spAutoFit/>
          </a:bodyPr>
          <a:lstStyle/>
          <a:p>
            <a:pPr eaLnBrk="1" fontAlgn="auto" hangingPunct="1">
              <a:spcBef>
                <a:spcPts val="0"/>
              </a:spcBef>
              <a:spcAft>
                <a:spcPts val="0"/>
              </a:spcAft>
              <a:defRPr/>
            </a:pPr>
            <a:r>
              <a:rPr lang="en-GB" dirty="0">
                <a:solidFill>
                  <a:srgbClr val="08743A"/>
                </a:solidFill>
                <a:latin typeface="+mn-lt"/>
              </a:rPr>
              <a:t>The </a:t>
            </a:r>
            <a:r>
              <a:rPr lang="en-GB" dirty="0">
                <a:solidFill>
                  <a:srgbClr val="08743A"/>
                </a:solidFill>
              </a:rPr>
              <a:t>eighth</a:t>
            </a:r>
            <a:r>
              <a:rPr lang="en-GB" dirty="0">
                <a:solidFill>
                  <a:srgbClr val="08743A"/>
                </a:solidFill>
                <a:latin typeface="+mn-lt"/>
              </a:rPr>
              <a:t> digit of the code is</a:t>
            </a:r>
          </a:p>
        </p:txBody>
      </p:sp>
      <p:sp>
        <p:nvSpPr>
          <p:cNvPr id="8" name="Rectangle 1">
            <a:extLst>
              <a:ext uri="{FF2B5EF4-FFF2-40B4-BE49-F238E27FC236}">
                <a16:creationId xmlns:a16="http://schemas.microsoft.com/office/drawing/2014/main" id="{99B21953-0747-4872-8471-0EC12989C585}"/>
              </a:ext>
            </a:extLst>
          </p:cNvPr>
          <p:cNvSpPr>
            <a:spLocks noChangeArrowheads="1"/>
          </p:cNvSpPr>
          <p:nvPr/>
        </p:nvSpPr>
        <p:spPr bwMode="auto">
          <a:xfrm>
            <a:off x="7824054" y="5664422"/>
            <a:ext cx="4090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9pPr>
          </a:lstStyle>
          <a:p>
            <a:pPr eaLnBrk="1" hangingPunct="1">
              <a:lnSpc>
                <a:spcPct val="100000"/>
              </a:lnSpc>
              <a:spcBef>
                <a:spcPct val="0"/>
              </a:spcBef>
              <a:buFontTx/>
              <a:buNone/>
            </a:pPr>
            <a:r>
              <a:rPr lang="en-GB" altLang="en-US" sz="3000" b="1" dirty="0">
                <a:solidFill>
                  <a:srgbClr val="08743A"/>
                </a:solidFill>
              </a:rPr>
              <a:t>4</a:t>
            </a:r>
          </a:p>
        </p:txBody>
      </p:sp>
      <p:sp>
        <p:nvSpPr>
          <p:cNvPr id="11" name="Reveal answer 1"/>
          <p:cNvSpPr/>
          <p:nvPr/>
        </p:nvSpPr>
        <p:spPr>
          <a:xfrm>
            <a:off x="6104626" y="5764161"/>
            <a:ext cx="1491778" cy="330583"/>
          </a:xfrm>
          <a:prstGeom prst="round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dirty="0"/>
              <a:t>Reveal answer</a:t>
            </a:r>
          </a:p>
        </p:txBody>
      </p:sp>
      <p:sp>
        <p:nvSpPr>
          <p:cNvPr id="10" name="Hyperlink">
            <a:hlinkClick r:id="rId4" action="ppaction://hlinksldjump"/>
          </p:cNvPr>
          <p:cNvSpPr/>
          <p:nvPr/>
        </p:nvSpPr>
        <p:spPr>
          <a:xfrm>
            <a:off x="7612063" y="5237562"/>
            <a:ext cx="776287" cy="1041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Clue 8</a:t>
            </a:r>
          </a:p>
        </p:txBody>
      </p:sp>
      <p:sp>
        <p:nvSpPr>
          <p:cNvPr id="9" name="Rectangle 8"/>
          <p:cNvSpPr/>
          <p:nvPr/>
        </p:nvSpPr>
        <p:spPr>
          <a:xfrm>
            <a:off x="777149" y="2277354"/>
            <a:ext cx="2009473" cy="1409681"/>
          </a:xfrm>
          <a:prstGeom prst="rect">
            <a:avLst/>
          </a:prstGeom>
        </p:spPr>
        <p:txBody>
          <a:bodyPr wrap="square">
            <a:spAutoFit/>
          </a:bodyPr>
          <a:lstStyle/>
          <a:p>
            <a:pPr>
              <a:lnSpc>
                <a:spcPct val="107000"/>
              </a:lnSpc>
              <a:spcAft>
                <a:spcPts val="800"/>
              </a:spcAft>
            </a:pPr>
            <a:r>
              <a:rPr lang="en-GB" sz="1600" dirty="0">
                <a:ea typeface="Calibri"/>
                <a:cs typeface="Times New Roman"/>
              </a:rPr>
              <a:t>Clue number 8 is found in a notebook which has a set of sentences with speech.</a:t>
            </a:r>
            <a:endParaRPr lang="en-GB" sz="1600" dirty="0">
              <a:latin typeface="Calibri"/>
              <a:ea typeface="Calibri"/>
              <a:cs typeface="Times New Roman"/>
            </a:endParaRPr>
          </a:p>
        </p:txBody>
      </p:sp>
      <p:sp>
        <p:nvSpPr>
          <p:cNvPr id="38" name="Rectangle 37"/>
          <p:cNvSpPr/>
          <p:nvPr/>
        </p:nvSpPr>
        <p:spPr>
          <a:xfrm>
            <a:off x="3176922" y="2258034"/>
            <a:ext cx="2183328" cy="2705228"/>
          </a:xfrm>
          <a:prstGeom prst="rect">
            <a:avLst/>
          </a:prstGeom>
        </p:spPr>
        <p:txBody>
          <a:bodyPr wrap="square">
            <a:spAutoFit/>
          </a:bodyPr>
          <a:lstStyle/>
          <a:p>
            <a:pPr>
              <a:lnSpc>
                <a:spcPct val="107000"/>
              </a:lnSpc>
              <a:spcAft>
                <a:spcPts val="800"/>
              </a:spcAft>
            </a:pPr>
            <a:r>
              <a:rPr lang="en-GB" sz="1400" dirty="0">
                <a:ea typeface="Calibri"/>
                <a:cs typeface="Times New Roman"/>
              </a:rPr>
              <a:t>“Can you help me?” asked one of the girls.</a:t>
            </a:r>
          </a:p>
          <a:p>
            <a:pPr>
              <a:lnSpc>
                <a:spcPct val="107000"/>
              </a:lnSpc>
              <a:spcAft>
                <a:spcPts val="800"/>
              </a:spcAft>
            </a:pPr>
            <a:r>
              <a:rPr lang="en-GB" sz="1400" dirty="0">
                <a:ea typeface="Calibri"/>
                <a:cs typeface="Times New Roman"/>
              </a:rPr>
              <a:t>One boy said to another, there’s a clue on the poster.</a:t>
            </a:r>
          </a:p>
          <a:p>
            <a:pPr>
              <a:lnSpc>
                <a:spcPct val="107000"/>
              </a:lnSpc>
              <a:spcAft>
                <a:spcPts val="800"/>
              </a:spcAft>
            </a:pPr>
            <a:r>
              <a:rPr lang="en-GB" sz="1400" dirty="0">
                <a:ea typeface="Calibri"/>
                <a:cs typeface="Times New Roman"/>
              </a:rPr>
              <a:t>Looking at the open book, she asked, “Do you understand this clue?”</a:t>
            </a:r>
          </a:p>
          <a:p>
            <a:pPr>
              <a:lnSpc>
                <a:spcPct val="107000"/>
              </a:lnSpc>
              <a:spcAft>
                <a:spcPts val="800"/>
              </a:spcAft>
            </a:pPr>
            <a:r>
              <a:rPr lang="en-GB" sz="1400" dirty="0">
                <a:ea typeface="Calibri"/>
                <a:cs typeface="Times New Roman"/>
              </a:rPr>
              <a:t>“I’m getting hungry,” he whispered to his friend.</a:t>
            </a:r>
          </a:p>
        </p:txBody>
      </p:sp>
      <p:sp>
        <p:nvSpPr>
          <p:cNvPr id="44" name="Rectangle 43"/>
          <p:cNvSpPr/>
          <p:nvPr/>
        </p:nvSpPr>
        <p:spPr>
          <a:xfrm>
            <a:off x="766787" y="3698885"/>
            <a:ext cx="2062292" cy="1409681"/>
          </a:xfrm>
          <a:prstGeom prst="rect">
            <a:avLst/>
          </a:prstGeom>
        </p:spPr>
        <p:txBody>
          <a:bodyPr wrap="square">
            <a:spAutoFit/>
          </a:bodyPr>
          <a:lstStyle/>
          <a:p>
            <a:pPr>
              <a:lnSpc>
                <a:spcPct val="107000"/>
              </a:lnSpc>
              <a:spcAft>
                <a:spcPts val="800"/>
              </a:spcAft>
            </a:pPr>
            <a:r>
              <a:rPr lang="en-GB" sz="1600" b="1" dirty="0">
                <a:ea typeface="Calibri"/>
                <a:cs typeface="Times New Roman"/>
              </a:rPr>
              <a:t>The number </a:t>
            </a:r>
            <a:br>
              <a:rPr lang="en-GB" sz="1600" b="1" dirty="0">
                <a:ea typeface="Calibri"/>
                <a:cs typeface="Times New Roman"/>
              </a:rPr>
            </a:br>
            <a:r>
              <a:rPr lang="en-GB" sz="1600" b="1" dirty="0">
                <a:ea typeface="Calibri"/>
                <a:cs typeface="Times New Roman"/>
              </a:rPr>
              <a:t>of sentences </a:t>
            </a:r>
            <a:br>
              <a:rPr lang="en-GB" sz="1600" b="1" dirty="0">
                <a:ea typeface="Calibri"/>
                <a:cs typeface="Times New Roman"/>
              </a:rPr>
            </a:br>
            <a:r>
              <a:rPr lang="en-GB" sz="1600" b="1" dirty="0">
                <a:ea typeface="Calibri"/>
                <a:cs typeface="Times New Roman"/>
              </a:rPr>
              <a:t>with correctly punctuated speech gives the final clue.</a:t>
            </a:r>
            <a:endParaRPr lang="en-GB" sz="1600" b="1" dirty="0">
              <a:latin typeface="Calibri"/>
              <a:ea typeface="Calibri"/>
              <a:cs typeface="Times New Roman"/>
            </a:endParaRPr>
          </a:p>
        </p:txBody>
      </p:sp>
      <p:sp>
        <p:nvSpPr>
          <p:cNvPr id="48" name="Rectangle 47"/>
          <p:cNvSpPr/>
          <p:nvPr/>
        </p:nvSpPr>
        <p:spPr>
          <a:xfrm>
            <a:off x="5760072" y="2271217"/>
            <a:ext cx="2265196" cy="2141612"/>
          </a:xfrm>
          <a:prstGeom prst="rect">
            <a:avLst/>
          </a:prstGeom>
        </p:spPr>
        <p:txBody>
          <a:bodyPr wrap="square">
            <a:spAutoFit/>
          </a:bodyPr>
          <a:lstStyle/>
          <a:p>
            <a:pPr>
              <a:lnSpc>
                <a:spcPct val="107000"/>
              </a:lnSpc>
              <a:spcAft>
                <a:spcPts val="800"/>
              </a:spcAft>
            </a:pPr>
            <a:r>
              <a:rPr lang="en-GB" sz="1400" dirty="0">
                <a:ea typeface="Calibri"/>
                <a:cs typeface="Times New Roman"/>
              </a:rPr>
              <a:t>“This clue is easy, he said.”</a:t>
            </a:r>
          </a:p>
          <a:p>
            <a:pPr>
              <a:lnSpc>
                <a:spcPct val="107000"/>
              </a:lnSpc>
              <a:spcAft>
                <a:spcPts val="800"/>
              </a:spcAft>
            </a:pPr>
            <a:r>
              <a:rPr lang="en-GB" sz="1400" dirty="0">
                <a:ea typeface="Calibri"/>
                <a:cs typeface="Times New Roman"/>
              </a:rPr>
              <a:t>A group of children looked at the screen, and one asked, “What does that mean”?</a:t>
            </a:r>
          </a:p>
          <a:p>
            <a:pPr>
              <a:lnSpc>
                <a:spcPct val="107000"/>
              </a:lnSpc>
              <a:spcAft>
                <a:spcPts val="800"/>
              </a:spcAft>
            </a:pPr>
            <a:r>
              <a:rPr lang="en-GB" sz="1400" dirty="0">
                <a:ea typeface="Calibri"/>
                <a:cs typeface="Times New Roman"/>
              </a:rPr>
              <a:t>“I’ve got it!” she exclaimed.</a:t>
            </a:r>
          </a:p>
        </p:txBody>
      </p:sp>
      <p:sp>
        <p:nvSpPr>
          <p:cNvPr id="51" name="Rectangle 50"/>
          <p:cNvSpPr/>
          <p:nvPr/>
        </p:nvSpPr>
        <p:spPr>
          <a:xfrm>
            <a:off x="3176922" y="2257538"/>
            <a:ext cx="2220068" cy="553357"/>
          </a:xfrm>
          <a:prstGeom prst="rect">
            <a:avLst/>
          </a:prstGeom>
        </p:spPr>
        <p:txBody>
          <a:bodyPr wrap="square">
            <a:spAutoFit/>
          </a:bodyPr>
          <a:lstStyle/>
          <a:p>
            <a:pPr>
              <a:lnSpc>
                <a:spcPct val="107000"/>
              </a:lnSpc>
              <a:spcAft>
                <a:spcPts val="800"/>
              </a:spcAft>
            </a:pPr>
            <a:r>
              <a:rPr lang="en-GB" sz="1400" dirty="0">
                <a:solidFill>
                  <a:srgbClr val="08743A"/>
                </a:solidFill>
                <a:ea typeface="Calibri"/>
                <a:cs typeface="Times New Roman"/>
              </a:rPr>
              <a:t>“Can you help me?” asked one of the girls.</a:t>
            </a:r>
          </a:p>
        </p:txBody>
      </p:sp>
      <p:sp>
        <p:nvSpPr>
          <p:cNvPr id="52" name="Rectangle 51"/>
          <p:cNvSpPr/>
          <p:nvPr/>
        </p:nvSpPr>
        <p:spPr>
          <a:xfrm>
            <a:off x="3176922" y="3601613"/>
            <a:ext cx="2183331" cy="1347485"/>
          </a:xfrm>
          <a:prstGeom prst="rect">
            <a:avLst/>
          </a:prstGeom>
        </p:spPr>
        <p:txBody>
          <a:bodyPr wrap="square">
            <a:spAutoFit/>
          </a:bodyPr>
          <a:lstStyle/>
          <a:p>
            <a:pPr>
              <a:lnSpc>
                <a:spcPct val="107000"/>
              </a:lnSpc>
              <a:spcAft>
                <a:spcPts val="800"/>
              </a:spcAft>
            </a:pPr>
            <a:r>
              <a:rPr lang="en-GB" sz="1400" dirty="0">
                <a:solidFill>
                  <a:srgbClr val="08743A"/>
                </a:solidFill>
                <a:ea typeface="Calibri"/>
                <a:cs typeface="Times New Roman"/>
              </a:rPr>
              <a:t>Looking at the open book, she asked, “Do you understand this clue?”</a:t>
            </a:r>
          </a:p>
          <a:p>
            <a:pPr>
              <a:lnSpc>
                <a:spcPct val="107000"/>
              </a:lnSpc>
              <a:spcAft>
                <a:spcPts val="800"/>
              </a:spcAft>
            </a:pPr>
            <a:r>
              <a:rPr lang="en-GB" sz="1400" dirty="0">
                <a:solidFill>
                  <a:srgbClr val="08743A"/>
                </a:solidFill>
                <a:ea typeface="Calibri"/>
                <a:cs typeface="Times New Roman"/>
              </a:rPr>
              <a:t>“I’m getting hungry,” he whispered to his friend.</a:t>
            </a:r>
          </a:p>
        </p:txBody>
      </p:sp>
      <p:sp>
        <p:nvSpPr>
          <p:cNvPr id="53" name="Rectangle 52"/>
          <p:cNvSpPr/>
          <p:nvPr/>
        </p:nvSpPr>
        <p:spPr>
          <a:xfrm>
            <a:off x="5760069" y="3843281"/>
            <a:ext cx="1557278" cy="553357"/>
          </a:xfrm>
          <a:prstGeom prst="rect">
            <a:avLst/>
          </a:prstGeom>
        </p:spPr>
        <p:txBody>
          <a:bodyPr wrap="square">
            <a:spAutoFit/>
          </a:bodyPr>
          <a:lstStyle/>
          <a:p>
            <a:pPr>
              <a:lnSpc>
                <a:spcPct val="107000"/>
              </a:lnSpc>
              <a:spcAft>
                <a:spcPts val="800"/>
              </a:spcAft>
            </a:pPr>
            <a:r>
              <a:rPr lang="en-GB" sz="1400" dirty="0">
                <a:solidFill>
                  <a:srgbClr val="08743A"/>
                </a:solidFill>
                <a:ea typeface="Calibri"/>
                <a:cs typeface="Times New Roman"/>
              </a:rPr>
              <a:t>“I’ve got it!” she exclaimed.</a:t>
            </a:r>
          </a:p>
        </p:txBody>
      </p:sp>
    </p:spTree>
    <p:extLst>
      <p:ext uri="{BB962C8B-B14F-4D97-AF65-F5344CB8AC3E}">
        <p14:creationId xmlns:p14="http://schemas.microsoft.com/office/powerpoint/2010/main" val="116713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9" presetClass="emph" presetSubtype="0" grpId="0" nodeType="afterEffect">
                                  <p:stCondLst>
                                    <p:cond delay="500"/>
                                  </p:stCondLst>
                                  <p:childTnLst>
                                    <p:set>
                                      <p:cBhvr rctx="PPT">
                                        <p:cTn id="10" dur="indefinite"/>
                                        <p:tgtEl>
                                          <p:spTgt spid="38"/>
                                        </p:tgtEl>
                                        <p:attrNameLst>
                                          <p:attrName>style.opacity</p:attrName>
                                        </p:attrNameLst>
                                      </p:cBhvr>
                                      <p:to>
                                        <p:strVal val="0.15"/>
                                      </p:to>
                                    </p:set>
                                    <p:animEffect filter="image" prLst="opacity: 0.15">
                                      <p:cBhvr rctx="IE">
                                        <p:cTn id="11" dur="indefinite"/>
                                        <p:tgtEl>
                                          <p:spTgt spid="38"/>
                                        </p:tgtEl>
                                      </p:cBhvr>
                                    </p:animEffect>
                                  </p:childTnLst>
                                </p:cTn>
                              </p:par>
                              <p:par>
                                <p:cTn id="12" presetID="9" presetClass="emph" presetSubtype="0" grpId="0" nodeType="withEffect">
                                  <p:stCondLst>
                                    <p:cond delay="500"/>
                                  </p:stCondLst>
                                  <p:childTnLst>
                                    <p:set>
                                      <p:cBhvr rctx="PPT">
                                        <p:cTn id="13" dur="indefinite"/>
                                        <p:tgtEl>
                                          <p:spTgt spid="48"/>
                                        </p:tgtEl>
                                        <p:attrNameLst>
                                          <p:attrName>style.opacity</p:attrName>
                                        </p:attrNameLst>
                                      </p:cBhvr>
                                      <p:to>
                                        <p:strVal val="0.15"/>
                                      </p:to>
                                    </p:set>
                                    <p:animEffect filter="image" prLst="opacity: 0.15">
                                      <p:cBhvr rctx="IE">
                                        <p:cTn id="14" dur="indefinite"/>
                                        <p:tgtEl>
                                          <p:spTgt spid="48"/>
                                        </p:tgtEl>
                                      </p:cBhvr>
                                    </p:animEffect>
                                  </p:childTnLst>
                                </p:cTn>
                              </p:par>
                            </p:childTnLst>
                          </p:cTn>
                        </p:par>
                        <p:par>
                          <p:cTn id="15" fill="hold">
                            <p:stCondLst>
                              <p:cond delay="1000"/>
                            </p:stCondLst>
                            <p:childTnLst>
                              <p:par>
                                <p:cTn id="16" presetID="10" presetClass="entr" presetSubtype="0" fill="hold" grpId="0" nodeType="afterEffect">
                                  <p:stCondLst>
                                    <p:cond delay="50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childTnLst>
                          </p:cTn>
                        </p:par>
                        <p:par>
                          <p:cTn id="33" fill="hold">
                            <p:stCondLst>
                              <p:cond delay="4000"/>
                            </p:stCondLst>
                            <p:childTnLst>
                              <p:par>
                                <p:cTn id="34" presetID="1" presetClass="entr" presetSubtype="0" fill="hold" grpId="0" nodeType="afterEffect" nodePh="1">
                                  <p:stCondLst>
                                    <p:cond delay="0"/>
                                  </p:stCondLst>
                                  <p:endCondLst>
                                    <p:cond evt="begin" delay="0">
                                      <p:tn val="34"/>
                                    </p:cond>
                                  </p:end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6" grpId="0"/>
      <p:bldP spid="8" grpId="0"/>
      <p:bldP spid="11" grpId="0" animBg="1"/>
      <p:bldP spid="10" grpId="0"/>
      <p:bldP spid="38" grpId="0"/>
      <p:bldP spid="48" grpId="0"/>
      <p:bldP spid="51" grpId="0"/>
      <p:bldP spid="52" grpId="0"/>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 escaped the Library!</a:t>
            </a:r>
          </a:p>
        </p:txBody>
      </p:sp>
      <p:sp>
        <p:nvSpPr>
          <p:cNvPr id="15" name="Rectangle 14"/>
          <p:cNvSpPr/>
          <p:nvPr/>
        </p:nvSpPr>
        <p:spPr>
          <a:xfrm>
            <a:off x="3873500" y="5848350"/>
            <a:ext cx="1479550" cy="45719"/>
          </a:xfrm>
          <a:prstGeom prst="rect">
            <a:avLst/>
          </a:prstGeom>
          <a:solidFill>
            <a:schemeClr val="bg1"/>
          </a:solidFill>
          <a:ln w="28575">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40521" t="26712" r="40521" b="16424"/>
          <a:stretch/>
        </p:blipFill>
        <p:spPr>
          <a:xfrm>
            <a:off x="3714750" y="2190750"/>
            <a:ext cx="1733550" cy="367665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34810"/>
          <a:stretch/>
        </p:blipFill>
        <p:spPr>
          <a:xfrm>
            <a:off x="5758780" y="1871663"/>
            <a:ext cx="2747045" cy="4210050"/>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33006" r="-3662"/>
          <a:stretch/>
        </p:blipFill>
        <p:spPr>
          <a:xfrm>
            <a:off x="647700" y="1919288"/>
            <a:ext cx="2940337" cy="415766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33897" y="2080499"/>
            <a:ext cx="2990602" cy="4048839"/>
          </a:xfrm>
          <a:prstGeom prst="rect">
            <a:avLst/>
          </a:prstGeom>
        </p:spPr>
      </p:pic>
    </p:spTree>
    <p:extLst>
      <p:ext uri="{BB962C8B-B14F-4D97-AF65-F5344CB8AC3E}">
        <p14:creationId xmlns:p14="http://schemas.microsoft.com/office/powerpoint/2010/main" val="2418407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5650" y="2356856"/>
            <a:ext cx="7632700" cy="3477875"/>
          </a:xfrm>
          <a:prstGeom prst="rect">
            <a:avLst/>
          </a:prstGeom>
        </p:spPr>
        <p:txBody>
          <a:bodyPr wrap="square">
            <a:spAutoFit/>
          </a:bodyPr>
          <a:lstStyle/>
          <a:p>
            <a:pPr>
              <a:defRPr/>
            </a:pPr>
            <a:r>
              <a:rPr lang="en-GB" sz="2000" dirty="0"/>
              <a:t>You are having a wonderful time reading and exploring books in the library. You found some really interesting books.</a:t>
            </a:r>
          </a:p>
          <a:p>
            <a:pPr>
              <a:defRPr/>
            </a:pPr>
            <a:r>
              <a:rPr lang="en-GB" sz="2000" dirty="0"/>
              <a:t>As the time to leave approaches, you realise all the librarians have left the library. You try the door and it is locked!</a:t>
            </a:r>
          </a:p>
          <a:p>
            <a:pPr>
              <a:defRPr/>
            </a:pPr>
            <a:br>
              <a:rPr lang="en-GB" altLang="en-US" sz="2000" dirty="0"/>
            </a:br>
            <a:r>
              <a:rPr lang="en-GB" sz="2000" dirty="0"/>
              <a:t>Luckily, an adult in your group has a plan of the library with a set of clues that will give the code to open the door.</a:t>
            </a:r>
            <a:br>
              <a:rPr lang="en-GB" sz="2000" dirty="0"/>
            </a:br>
            <a:br>
              <a:rPr lang="en-GB" sz="2000" dirty="0"/>
            </a:br>
            <a:r>
              <a:rPr lang="en-GB" sz="2000" dirty="0">
                <a:latin typeface="Twinkl SemiBold" pitchFamily="2" charset="0"/>
              </a:rPr>
              <a:t>Solve the clues and puzzles to discover the passcode number needed to unlock the door to find your way out of the library.</a:t>
            </a:r>
          </a:p>
          <a:p>
            <a:pPr>
              <a:defRPr/>
            </a:pPr>
            <a:endParaRPr lang="en-GB" sz="2000" dirty="0"/>
          </a:p>
        </p:txBody>
      </p:sp>
      <p:sp>
        <p:nvSpPr>
          <p:cNvPr id="2" name="Title 1"/>
          <p:cNvSpPr>
            <a:spLocks noGrp="1"/>
          </p:cNvSpPr>
          <p:nvPr>
            <p:ph type="title"/>
          </p:nvPr>
        </p:nvSpPr>
        <p:spPr/>
        <p:txBody>
          <a:bodyPr/>
          <a:lstStyle/>
          <a:p>
            <a:r>
              <a:rPr lang="en-GB" dirty="0"/>
              <a:t>Lost in the Library</a:t>
            </a:r>
          </a:p>
        </p:txBody>
      </p:sp>
      <p:sp>
        <p:nvSpPr>
          <p:cNvPr id="4" name="Rectangle 3"/>
          <p:cNvSpPr/>
          <p:nvPr/>
        </p:nvSpPr>
        <p:spPr>
          <a:xfrm>
            <a:off x="1861483" y="2153220"/>
            <a:ext cx="5408482" cy="833663"/>
          </a:xfrm>
          <a:prstGeom prst="rect">
            <a:avLst/>
          </a:prstGeom>
          <a:noFill/>
          <a:ln w="38100">
            <a:solidFill>
              <a:srgbClr val="689D6C"/>
            </a:solidFill>
          </a:ln>
        </p:spPr>
        <p:txBody>
          <a:bodyPr wrap="square" lIns="108000" tIns="108000" rIns="108000" bIns="108000">
            <a:spAutoFit/>
          </a:bodyPr>
          <a:lstStyle/>
          <a:p>
            <a:pPr>
              <a:defRPr/>
            </a:pPr>
            <a:r>
              <a:rPr lang="en-GB" sz="2000" dirty="0">
                <a:latin typeface="Twinkl SemiBold" pitchFamily="2" charset="0"/>
              </a:rPr>
              <a:t>The clues could be anywhere, so you need to keep your eyes peeled and your mind sharp!</a:t>
            </a:r>
          </a:p>
        </p:txBody>
      </p:sp>
      <p:grpSp>
        <p:nvGrpSpPr>
          <p:cNvPr id="27" name="Group 26"/>
          <p:cNvGrpSpPr/>
          <p:nvPr/>
        </p:nvGrpSpPr>
        <p:grpSpPr>
          <a:xfrm>
            <a:off x="2904567" y="3306235"/>
            <a:ext cx="1441525" cy="2786590"/>
            <a:chOff x="2904567" y="3306235"/>
            <a:chExt cx="1441525" cy="278659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6872" t="10039" r="16623" b="8392"/>
            <a:stretch/>
          </p:blipFill>
          <p:spPr>
            <a:xfrm>
              <a:off x="2904567" y="3306235"/>
              <a:ext cx="1441525" cy="278659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2171" y="4573934"/>
              <a:ext cx="552405" cy="552405"/>
            </a:xfrm>
            <a:prstGeom prst="rect">
              <a:avLst/>
            </a:prstGeom>
          </p:spPr>
        </p:pic>
      </p:grpSp>
      <p:grpSp>
        <p:nvGrpSpPr>
          <p:cNvPr id="26" name="Group 25"/>
          <p:cNvGrpSpPr/>
          <p:nvPr/>
        </p:nvGrpSpPr>
        <p:grpSpPr>
          <a:xfrm>
            <a:off x="3585349" y="2750610"/>
            <a:ext cx="3803830" cy="3803830"/>
            <a:chOff x="3519925" y="2750610"/>
            <a:chExt cx="3803830" cy="380383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9925" y="2750610"/>
              <a:ext cx="3803830" cy="3803830"/>
            </a:xfrm>
            <a:prstGeom prst="rect">
              <a:avLst/>
            </a:prstGeom>
          </p:spPr>
        </p:pic>
        <p:sp>
          <p:nvSpPr>
            <p:cNvPr id="18" name="TextBox 17"/>
            <p:cNvSpPr txBox="1"/>
            <p:nvPr/>
          </p:nvSpPr>
          <p:spPr>
            <a:xfrm>
              <a:off x="4857748" y="4445790"/>
              <a:ext cx="271463" cy="369332"/>
            </a:xfrm>
            <a:prstGeom prst="rect">
              <a:avLst/>
            </a:prstGeom>
            <a:noFill/>
          </p:spPr>
          <p:txBody>
            <a:bodyPr wrap="square" rtlCol="0">
              <a:spAutoFit/>
            </a:bodyPr>
            <a:lstStyle/>
            <a:p>
              <a:r>
                <a:rPr lang="en-GB" b="1" dirty="0"/>
                <a:t>?</a:t>
              </a:r>
            </a:p>
          </p:txBody>
        </p:sp>
        <p:sp>
          <p:nvSpPr>
            <p:cNvPr id="19" name="TextBox 18"/>
            <p:cNvSpPr txBox="1"/>
            <p:nvPr/>
          </p:nvSpPr>
          <p:spPr>
            <a:xfrm>
              <a:off x="5276858" y="4445790"/>
              <a:ext cx="271463" cy="369332"/>
            </a:xfrm>
            <a:prstGeom prst="rect">
              <a:avLst/>
            </a:prstGeom>
            <a:noFill/>
          </p:spPr>
          <p:txBody>
            <a:bodyPr wrap="square" rtlCol="0">
              <a:spAutoFit/>
            </a:bodyPr>
            <a:lstStyle/>
            <a:p>
              <a:r>
                <a:rPr lang="en-GB" b="1" dirty="0"/>
                <a:t>?</a:t>
              </a:r>
            </a:p>
          </p:txBody>
        </p:sp>
        <p:sp>
          <p:nvSpPr>
            <p:cNvPr id="20" name="TextBox 19"/>
            <p:cNvSpPr txBox="1"/>
            <p:nvPr/>
          </p:nvSpPr>
          <p:spPr>
            <a:xfrm>
              <a:off x="5704098" y="4445790"/>
              <a:ext cx="271463" cy="369332"/>
            </a:xfrm>
            <a:prstGeom prst="rect">
              <a:avLst/>
            </a:prstGeom>
            <a:noFill/>
          </p:spPr>
          <p:txBody>
            <a:bodyPr wrap="square" rtlCol="0">
              <a:spAutoFit/>
            </a:bodyPr>
            <a:lstStyle/>
            <a:p>
              <a:r>
                <a:rPr lang="en-GB" b="1" dirty="0"/>
                <a:t>?</a:t>
              </a:r>
            </a:p>
          </p:txBody>
        </p:sp>
        <p:sp>
          <p:nvSpPr>
            <p:cNvPr id="21" name="TextBox 20"/>
            <p:cNvSpPr txBox="1"/>
            <p:nvPr/>
          </p:nvSpPr>
          <p:spPr>
            <a:xfrm>
              <a:off x="4857748" y="4867321"/>
              <a:ext cx="271463" cy="369332"/>
            </a:xfrm>
            <a:prstGeom prst="rect">
              <a:avLst/>
            </a:prstGeom>
            <a:noFill/>
          </p:spPr>
          <p:txBody>
            <a:bodyPr wrap="square" rtlCol="0">
              <a:spAutoFit/>
            </a:bodyPr>
            <a:lstStyle/>
            <a:p>
              <a:r>
                <a:rPr lang="en-GB" b="1" dirty="0"/>
                <a:t>?</a:t>
              </a:r>
            </a:p>
          </p:txBody>
        </p:sp>
        <p:sp>
          <p:nvSpPr>
            <p:cNvPr id="22" name="TextBox 21"/>
            <p:cNvSpPr txBox="1"/>
            <p:nvPr/>
          </p:nvSpPr>
          <p:spPr>
            <a:xfrm>
              <a:off x="4857748" y="5286464"/>
              <a:ext cx="271463" cy="369332"/>
            </a:xfrm>
            <a:prstGeom prst="rect">
              <a:avLst/>
            </a:prstGeom>
            <a:noFill/>
          </p:spPr>
          <p:txBody>
            <a:bodyPr wrap="square" rtlCol="0">
              <a:spAutoFit/>
            </a:bodyPr>
            <a:lstStyle/>
            <a:p>
              <a:r>
                <a:rPr lang="en-GB" b="1" dirty="0"/>
                <a:t>?</a:t>
              </a:r>
            </a:p>
          </p:txBody>
        </p:sp>
        <p:sp>
          <p:nvSpPr>
            <p:cNvPr id="23" name="TextBox 22"/>
            <p:cNvSpPr txBox="1"/>
            <p:nvPr/>
          </p:nvSpPr>
          <p:spPr>
            <a:xfrm>
              <a:off x="5276857" y="4867321"/>
              <a:ext cx="271463" cy="369332"/>
            </a:xfrm>
            <a:prstGeom prst="rect">
              <a:avLst/>
            </a:prstGeom>
            <a:noFill/>
          </p:spPr>
          <p:txBody>
            <a:bodyPr wrap="square" rtlCol="0">
              <a:spAutoFit/>
            </a:bodyPr>
            <a:lstStyle/>
            <a:p>
              <a:r>
                <a:rPr lang="en-GB" b="1" dirty="0"/>
                <a:t>?</a:t>
              </a:r>
            </a:p>
          </p:txBody>
        </p:sp>
        <p:sp>
          <p:nvSpPr>
            <p:cNvPr id="24" name="TextBox 23"/>
            <p:cNvSpPr txBox="1"/>
            <p:nvPr/>
          </p:nvSpPr>
          <p:spPr>
            <a:xfrm>
              <a:off x="5704098" y="4867321"/>
              <a:ext cx="271463" cy="369332"/>
            </a:xfrm>
            <a:prstGeom prst="rect">
              <a:avLst/>
            </a:prstGeom>
            <a:noFill/>
          </p:spPr>
          <p:txBody>
            <a:bodyPr wrap="square" rtlCol="0">
              <a:spAutoFit/>
            </a:bodyPr>
            <a:lstStyle/>
            <a:p>
              <a:r>
                <a:rPr lang="en-GB" b="1" dirty="0"/>
                <a:t>?</a:t>
              </a:r>
            </a:p>
          </p:txBody>
        </p:sp>
        <p:sp>
          <p:nvSpPr>
            <p:cNvPr id="25" name="TextBox 24"/>
            <p:cNvSpPr txBox="1"/>
            <p:nvPr/>
          </p:nvSpPr>
          <p:spPr>
            <a:xfrm>
              <a:off x="5704098" y="5283288"/>
              <a:ext cx="271463" cy="369332"/>
            </a:xfrm>
            <a:prstGeom prst="rect">
              <a:avLst/>
            </a:prstGeom>
            <a:noFill/>
          </p:spPr>
          <p:txBody>
            <a:bodyPr wrap="square" rtlCol="0">
              <a:spAutoFit/>
            </a:bodyPr>
            <a:lstStyle/>
            <a:p>
              <a:r>
                <a:rPr lang="en-GB" b="1" dirty="0"/>
                <a:t>?</a:t>
              </a:r>
            </a:p>
          </p:txBody>
        </p:sp>
      </p:grpSp>
    </p:spTree>
    <p:extLst>
      <p:ext uri="{BB962C8B-B14F-4D97-AF65-F5344CB8AC3E}">
        <p14:creationId xmlns:p14="http://schemas.microsoft.com/office/powerpoint/2010/main" val="378599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1" y="2237741"/>
            <a:ext cx="3816349" cy="3693319"/>
          </a:xfrm>
          <a:prstGeom prst="rect">
            <a:avLst/>
          </a:prstGeom>
        </p:spPr>
        <p:txBody>
          <a:bodyPr wrap="square">
            <a:spAutoFit/>
          </a:bodyPr>
          <a:lstStyle/>
          <a:p>
            <a:pPr marL="285750" indent="-285750">
              <a:lnSpc>
                <a:spcPct val="100000"/>
              </a:lnSpc>
              <a:buFont typeface="Arial" panose="020B0604020202020204" pitchFamily="34" charset="0"/>
              <a:buChar char="•"/>
              <a:defRPr/>
            </a:pPr>
            <a:r>
              <a:rPr lang="en-GB" dirty="0"/>
              <a:t>You can work in small groups.</a:t>
            </a:r>
          </a:p>
          <a:p>
            <a:pPr>
              <a:lnSpc>
                <a:spcPct val="100000"/>
              </a:lnSpc>
              <a:defRPr/>
            </a:pPr>
            <a:endParaRPr lang="en-GB" dirty="0"/>
          </a:p>
          <a:p>
            <a:pPr marL="285750" indent="-285750">
              <a:lnSpc>
                <a:spcPct val="100000"/>
              </a:lnSpc>
              <a:buFont typeface="Arial" panose="020B0604020202020204" pitchFamily="34" charset="0"/>
              <a:buChar char="•"/>
              <a:defRPr/>
            </a:pPr>
            <a:r>
              <a:rPr lang="en-GB" dirty="0"/>
              <a:t>When you find a clue, work together to solve the puzzle.</a:t>
            </a:r>
          </a:p>
          <a:p>
            <a:pPr marL="285750" indent="-285750">
              <a:lnSpc>
                <a:spcPct val="100000"/>
              </a:lnSpc>
              <a:buFont typeface="Arial" panose="020B0604020202020204" pitchFamily="34" charset="0"/>
              <a:buChar char="•"/>
              <a:defRPr/>
            </a:pPr>
            <a:endParaRPr lang="en-GB" dirty="0"/>
          </a:p>
          <a:p>
            <a:pPr marL="285750" indent="-285750">
              <a:lnSpc>
                <a:spcPct val="100000"/>
              </a:lnSpc>
              <a:buFont typeface="Arial" panose="020B0604020202020204" pitchFamily="34" charset="0"/>
              <a:buChar char="•"/>
              <a:defRPr/>
            </a:pPr>
            <a:r>
              <a:rPr lang="en-GB" dirty="0"/>
              <a:t>Write your answer down on your answer sheet.</a:t>
            </a:r>
          </a:p>
          <a:p>
            <a:pPr marL="285750" indent="-285750">
              <a:lnSpc>
                <a:spcPct val="100000"/>
              </a:lnSpc>
              <a:buFont typeface="Arial" panose="020B0604020202020204" pitchFamily="34" charset="0"/>
              <a:buChar char="•"/>
              <a:defRPr/>
            </a:pPr>
            <a:endParaRPr lang="en-GB" dirty="0"/>
          </a:p>
          <a:p>
            <a:pPr marL="285750" indent="-285750">
              <a:lnSpc>
                <a:spcPct val="100000"/>
              </a:lnSpc>
              <a:buFont typeface="Arial" panose="020B0604020202020204" pitchFamily="34" charset="0"/>
              <a:buChar char="•"/>
              <a:defRPr/>
            </a:pPr>
            <a:r>
              <a:rPr lang="en-GB" dirty="0"/>
              <a:t>Once you have discovered the passcode number for the door, check it with your teacher to discover if you can escape the library!</a:t>
            </a:r>
          </a:p>
        </p:txBody>
      </p:sp>
      <p:sp>
        <p:nvSpPr>
          <p:cNvPr id="11" name="Rectangle 10"/>
          <p:cNvSpPr/>
          <p:nvPr/>
        </p:nvSpPr>
        <p:spPr>
          <a:xfrm>
            <a:off x="1685564" y="2003723"/>
            <a:ext cx="1921634" cy="648997"/>
          </a:xfrm>
          <a:prstGeom prst="rect">
            <a:avLst/>
          </a:prstGeom>
          <a:ln w="38100">
            <a:solidFill>
              <a:srgbClr val="689D6C"/>
            </a:solidFill>
          </a:ln>
        </p:spPr>
        <p:txBody>
          <a:bodyPr wrap="none" lIns="180000" tIns="108000" rIns="180000" bIns="108000">
            <a:spAutoFit/>
          </a:bodyPr>
          <a:lstStyle/>
          <a:p>
            <a:pPr algn="ctr">
              <a:defRPr/>
            </a:pPr>
            <a:r>
              <a:rPr lang="en-GB" altLang="en-US" sz="2800" b="1" dirty="0"/>
              <a:t>The Rules</a:t>
            </a:r>
          </a:p>
        </p:txBody>
      </p:sp>
      <p:sp>
        <p:nvSpPr>
          <p:cNvPr id="2" name="Title 1"/>
          <p:cNvSpPr>
            <a:spLocks noGrp="1"/>
          </p:cNvSpPr>
          <p:nvPr>
            <p:ph type="title"/>
          </p:nvPr>
        </p:nvSpPr>
        <p:spPr/>
        <p:txBody>
          <a:bodyPr/>
          <a:lstStyle/>
          <a:p>
            <a:r>
              <a:rPr lang="en-GB" dirty="0"/>
              <a:t>Lost in the Library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852" y="2822604"/>
            <a:ext cx="3301058" cy="3284236"/>
          </a:xfrm>
          <a:prstGeom prst="rect">
            <a:avLst/>
          </a:prstGeom>
        </p:spPr>
      </p:pic>
    </p:spTree>
    <p:extLst>
      <p:ext uri="{BB962C8B-B14F-4D97-AF65-F5344CB8AC3E}">
        <p14:creationId xmlns:p14="http://schemas.microsoft.com/office/powerpoint/2010/main" val="3125938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Unlock the door</a:t>
            </a:r>
          </a:p>
        </p:txBody>
      </p:sp>
      <p:pic>
        <p:nvPicPr>
          <p:cNvPr id="7" name="Lock"/>
          <p:cNvPicPr>
            <a:picLocks noChangeAspect="1"/>
          </p:cNvPicPr>
          <p:nvPr/>
        </p:nvPicPr>
        <p:blipFill rotWithShape="1">
          <a:blip r:embed="rId2" cstate="print">
            <a:extLst>
              <a:ext uri="{28A0092B-C50C-407E-A947-70E740481C1C}">
                <a14:useLocalDpi xmlns:a14="http://schemas.microsoft.com/office/drawing/2010/main" val="0"/>
              </a:ext>
            </a:extLst>
          </a:blip>
          <a:srcRect l="20937" t="13754" r="21810" b="9713"/>
          <a:stretch/>
        </p:blipFill>
        <p:spPr>
          <a:xfrm>
            <a:off x="4984376" y="1595718"/>
            <a:ext cx="3487272" cy="4661647"/>
          </a:xfrm>
          <a:prstGeom prst="rect">
            <a:avLst/>
          </a:prstGeom>
        </p:spPr>
      </p:pic>
      <p:sp>
        <p:nvSpPr>
          <p:cNvPr id="32" name="Rectangle 90"/>
          <p:cNvSpPr>
            <a:spLocks noChangeArrowheads="1"/>
          </p:cNvSpPr>
          <p:nvPr/>
        </p:nvSpPr>
        <p:spPr bwMode="auto">
          <a:xfrm>
            <a:off x="755650" y="1965655"/>
            <a:ext cx="4118435"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spcAft>
                <a:spcPts val="1200"/>
              </a:spcAft>
              <a:buFontTx/>
              <a:buNone/>
            </a:pPr>
            <a:r>
              <a:rPr lang="en-GB" altLang="en-US" dirty="0">
                <a:solidFill>
                  <a:schemeClr val="tx1"/>
                </a:solidFill>
              </a:rPr>
              <a:t>Click on a        to check your answers.</a:t>
            </a:r>
          </a:p>
          <a:p>
            <a:pPr algn="ctr" eaLnBrk="1" hangingPunct="1">
              <a:lnSpc>
                <a:spcPts val="2300"/>
              </a:lnSpc>
              <a:spcBef>
                <a:spcPct val="0"/>
              </a:spcBef>
              <a:spcAft>
                <a:spcPts val="1200"/>
              </a:spcAft>
              <a:buFontTx/>
              <a:buNone/>
            </a:pPr>
            <a:r>
              <a:rPr lang="en-GB" altLang="en-US" dirty="0">
                <a:solidFill>
                  <a:schemeClr val="tx1"/>
                </a:solidFill>
              </a:rPr>
              <a:t>When you have all the digits for </a:t>
            </a:r>
            <a:br>
              <a:rPr lang="en-GB" altLang="en-US" dirty="0">
                <a:solidFill>
                  <a:schemeClr val="tx1"/>
                </a:solidFill>
              </a:rPr>
            </a:br>
            <a:r>
              <a:rPr lang="en-GB" altLang="en-US" dirty="0">
                <a:solidFill>
                  <a:schemeClr val="tx1"/>
                </a:solidFill>
              </a:rPr>
              <a:t>the code, you can press the               </a:t>
            </a:r>
            <a:br>
              <a:rPr lang="en-GB" altLang="en-US" dirty="0">
                <a:solidFill>
                  <a:schemeClr val="tx1"/>
                </a:solidFill>
              </a:rPr>
            </a:br>
            <a:r>
              <a:rPr lang="en-GB" altLang="en-US" dirty="0">
                <a:solidFill>
                  <a:schemeClr val="tx1"/>
                </a:solidFill>
              </a:rPr>
              <a:t>button to unlock the cupboard to get </a:t>
            </a:r>
            <a:br>
              <a:rPr lang="en-GB" altLang="en-US" dirty="0">
                <a:solidFill>
                  <a:schemeClr val="tx1"/>
                </a:solidFill>
              </a:rPr>
            </a:br>
            <a:r>
              <a:rPr lang="en-GB" altLang="en-US" dirty="0">
                <a:solidFill>
                  <a:schemeClr val="tx1"/>
                </a:solidFill>
              </a:rPr>
              <a:t>the special tokens! </a:t>
            </a:r>
          </a:p>
        </p:txBody>
      </p:sp>
      <p:sp>
        <p:nvSpPr>
          <p:cNvPr id="123" name="Question Mark 8"/>
          <p:cNvSpPr>
            <a:spLocks noChangeArrowheads="1"/>
          </p:cNvSpPr>
          <p:nvPr/>
        </p:nvSpPr>
        <p:spPr bwMode="auto">
          <a:xfrm>
            <a:off x="7266075" y="5007504"/>
            <a:ext cx="3444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08743A"/>
                </a:solidFill>
              </a:rPr>
              <a:t>?</a:t>
            </a:r>
            <a:endParaRPr lang="en-GB" altLang="en-US" dirty="0">
              <a:solidFill>
                <a:srgbClr val="08743A"/>
              </a:solidFill>
            </a:endParaRPr>
          </a:p>
        </p:txBody>
      </p:sp>
      <p:sp>
        <p:nvSpPr>
          <p:cNvPr id="122" name="Question Mark 7"/>
          <p:cNvSpPr>
            <a:spLocks noChangeArrowheads="1"/>
          </p:cNvSpPr>
          <p:nvPr/>
        </p:nvSpPr>
        <p:spPr bwMode="auto">
          <a:xfrm>
            <a:off x="5920256" y="5007504"/>
            <a:ext cx="342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08743A"/>
                </a:solidFill>
              </a:rPr>
              <a:t>?</a:t>
            </a:r>
            <a:endParaRPr lang="en-GB" altLang="en-US" dirty="0">
              <a:solidFill>
                <a:srgbClr val="08743A"/>
              </a:solidFill>
            </a:endParaRPr>
          </a:p>
        </p:txBody>
      </p:sp>
      <p:sp>
        <p:nvSpPr>
          <p:cNvPr id="92" name="Question Mark 6"/>
          <p:cNvSpPr>
            <a:spLocks noChangeArrowheads="1"/>
          </p:cNvSpPr>
          <p:nvPr/>
        </p:nvSpPr>
        <p:spPr bwMode="auto">
          <a:xfrm>
            <a:off x="7262572" y="4251178"/>
            <a:ext cx="3444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08743A"/>
                </a:solidFill>
              </a:rPr>
              <a:t>?</a:t>
            </a:r>
            <a:endParaRPr lang="en-GB" altLang="en-US" dirty="0">
              <a:solidFill>
                <a:srgbClr val="08743A"/>
              </a:solidFill>
            </a:endParaRPr>
          </a:p>
        </p:txBody>
      </p:sp>
      <p:sp>
        <p:nvSpPr>
          <p:cNvPr id="91" name="Question Mark 5"/>
          <p:cNvSpPr>
            <a:spLocks noChangeArrowheads="1"/>
          </p:cNvSpPr>
          <p:nvPr/>
        </p:nvSpPr>
        <p:spPr bwMode="auto">
          <a:xfrm>
            <a:off x="6578907" y="4251178"/>
            <a:ext cx="342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08743A"/>
                </a:solidFill>
              </a:rPr>
              <a:t>?</a:t>
            </a:r>
            <a:endParaRPr lang="en-GB" altLang="en-US" dirty="0">
              <a:solidFill>
                <a:srgbClr val="08743A"/>
              </a:solidFill>
            </a:endParaRPr>
          </a:p>
        </p:txBody>
      </p:sp>
      <p:sp>
        <p:nvSpPr>
          <p:cNvPr id="90" name="Question Mark 4"/>
          <p:cNvSpPr>
            <a:spLocks noChangeArrowheads="1"/>
          </p:cNvSpPr>
          <p:nvPr/>
        </p:nvSpPr>
        <p:spPr bwMode="auto">
          <a:xfrm>
            <a:off x="5915926" y="4251178"/>
            <a:ext cx="342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08743A"/>
                </a:solidFill>
              </a:rPr>
              <a:t>?</a:t>
            </a:r>
            <a:endParaRPr lang="en-GB" altLang="en-US" dirty="0">
              <a:solidFill>
                <a:srgbClr val="08743A"/>
              </a:solidFill>
            </a:endParaRPr>
          </a:p>
        </p:txBody>
      </p:sp>
      <p:sp>
        <p:nvSpPr>
          <p:cNvPr id="89" name="Question Mark 3"/>
          <p:cNvSpPr>
            <a:spLocks noChangeArrowheads="1"/>
          </p:cNvSpPr>
          <p:nvPr/>
        </p:nvSpPr>
        <p:spPr bwMode="auto">
          <a:xfrm>
            <a:off x="7260043" y="3480989"/>
            <a:ext cx="342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08743A"/>
                </a:solidFill>
              </a:rPr>
              <a:t>?</a:t>
            </a:r>
            <a:endParaRPr lang="en-GB" altLang="en-US" dirty="0">
              <a:solidFill>
                <a:srgbClr val="08743A"/>
              </a:solidFill>
            </a:endParaRPr>
          </a:p>
        </p:txBody>
      </p:sp>
      <p:sp>
        <p:nvSpPr>
          <p:cNvPr id="88" name="Question Mark 2"/>
          <p:cNvSpPr>
            <a:spLocks noChangeArrowheads="1"/>
          </p:cNvSpPr>
          <p:nvPr/>
        </p:nvSpPr>
        <p:spPr bwMode="auto">
          <a:xfrm>
            <a:off x="6585508" y="3480989"/>
            <a:ext cx="342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08743A"/>
                </a:solidFill>
              </a:rPr>
              <a:t>?</a:t>
            </a:r>
            <a:endParaRPr lang="en-GB" altLang="en-US" dirty="0">
              <a:solidFill>
                <a:srgbClr val="08743A"/>
              </a:solidFill>
            </a:endParaRPr>
          </a:p>
        </p:txBody>
      </p:sp>
      <p:sp>
        <p:nvSpPr>
          <p:cNvPr id="87" name="Question Mark 1"/>
          <p:cNvSpPr>
            <a:spLocks noChangeArrowheads="1"/>
          </p:cNvSpPr>
          <p:nvPr/>
        </p:nvSpPr>
        <p:spPr bwMode="auto">
          <a:xfrm>
            <a:off x="5910973" y="3480989"/>
            <a:ext cx="342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08743A"/>
                </a:solidFill>
              </a:rPr>
              <a:t>?</a:t>
            </a:r>
            <a:endParaRPr lang="en-GB" altLang="en-US" dirty="0">
              <a:solidFill>
                <a:srgbClr val="08743A"/>
              </a:solidFill>
            </a:endParaRPr>
          </a:p>
        </p:txBody>
      </p:sp>
      <p:sp>
        <p:nvSpPr>
          <p:cNvPr id="93" name="Digit 1"/>
          <p:cNvSpPr>
            <a:spLocks noChangeArrowheads="1"/>
          </p:cNvSpPr>
          <p:nvPr/>
        </p:nvSpPr>
        <p:spPr bwMode="auto">
          <a:xfrm>
            <a:off x="5797531" y="3255308"/>
            <a:ext cx="5517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000" dirty="0">
                <a:solidFill>
                  <a:schemeClr val="tx1"/>
                </a:solidFill>
              </a:rPr>
              <a:t>Digit 1</a:t>
            </a:r>
          </a:p>
        </p:txBody>
      </p:sp>
      <p:sp>
        <p:nvSpPr>
          <p:cNvPr id="94" name="Digit 2"/>
          <p:cNvSpPr>
            <a:spLocks noChangeArrowheads="1"/>
          </p:cNvSpPr>
          <p:nvPr/>
        </p:nvSpPr>
        <p:spPr bwMode="auto">
          <a:xfrm>
            <a:off x="6461553" y="3255308"/>
            <a:ext cx="5709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000" dirty="0">
                <a:solidFill>
                  <a:schemeClr val="tx1"/>
                </a:solidFill>
              </a:rPr>
              <a:t>Digit 2</a:t>
            </a:r>
          </a:p>
        </p:txBody>
      </p:sp>
      <p:sp>
        <p:nvSpPr>
          <p:cNvPr id="95" name="Digit 3"/>
          <p:cNvSpPr>
            <a:spLocks noChangeArrowheads="1"/>
          </p:cNvSpPr>
          <p:nvPr/>
        </p:nvSpPr>
        <p:spPr bwMode="auto">
          <a:xfrm>
            <a:off x="7144811" y="3255308"/>
            <a:ext cx="5677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000" dirty="0">
                <a:solidFill>
                  <a:schemeClr val="tx1"/>
                </a:solidFill>
              </a:rPr>
              <a:t>Digit 3</a:t>
            </a:r>
          </a:p>
        </p:txBody>
      </p:sp>
      <p:sp>
        <p:nvSpPr>
          <p:cNvPr id="96" name="Digit 4"/>
          <p:cNvSpPr>
            <a:spLocks noChangeArrowheads="1"/>
          </p:cNvSpPr>
          <p:nvPr/>
        </p:nvSpPr>
        <p:spPr bwMode="auto">
          <a:xfrm>
            <a:off x="5793988" y="4019166"/>
            <a:ext cx="5757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000" dirty="0">
                <a:solidFill>
                  <a:schemeClr val="tx1"/>
                </a:solidFill>
              </a:rPr>
              <a:t>Digit 4</a:t>
            </a:r>
          </a:p>
        </p:txBody>
      </p:sp>
      <p:sp>
        <p:nvSpPr>
          <p:cNvPr id="97" name="Digit 5"/>
          <p:cNvSpPr>
            <a:spLocks noChangeArrowheads="1"/>
          </p:cNvSpPr>
          <p:nvPr/>
        </p:nvSpPr>
        <p:spPr bwMode="auto">
          <a:xfrm>
            <a:off x="6476520" y="4019166"/>
            <a:ext cx="5709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000" dirty="0">
                <a:solidFill>
                  <a:schemeClr val="tx1"/>
                </a:solidFill>
              </a:rPr>
              <a:t>Digit 5</a:t>
            </a:r>
          </a:p>
        </p:txBody>
      </p:sp>
      <p:sp>
        <p:nvSpPr>
          <p:cNvPr id="98" name="Digit 6"/>
          <p:cNvSpPr>
            <a:spLocks noChangeArrowheads="1"/>
          </p:cNvSpPr>
          <p:nvPr/>
        </p:nvSpPr>
        <p:spPr bwMode="auto">
          <a:xfrm>
            <a:off x="7154243" y="4019166"/>
            <a:ext cx="5725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000" dirty="0">
                <a:solidFill>
                  <a:schemeClr val="tx1"/>
                </a:solidFill>
              </a:rPr>
              <a:t>Digit 6</a:t>
            </a:r>
          </a:p>
        </p:txBody>
      </p:sp>
      <p:sp>
        <p:nvSpPr>
          <p:cNvPr id="124" name="Digit 7"/>
          <p:cNvSpPr>
            <a:spLocks noChangeArrowheads="1"/>
          </p:cNvSpPr>
          <p:nvPr/>
        </p:nvSpPr>
        <p:spPr bwMode="auto">
          <a:xfrm>
            <a:off x="5798400" y="4776379"/>
            <a:ext cx="564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000" dirty="0">
                <a:solidFill>
                  <a:schemeClr val="tx1"/>
                </a:solidFill>
              </a:rPr>
              <a:t>Digit 7</a:t>
            </a:r>
          </a:p>
        </p:txBody>
      </p:sp>
      <p:sp>
        <p:nvSpPr>
          <p:cNvPr id="125" name="Digit 8"/>
          <p:cNvSpPr>
            <a:spLocks noChangeArrowheads="1"/>
          </p:cNvSpPr>
          <p:nvPr/>
        </p:nvSpPr>
        <p:spPr bwMode="auto">
          <a:xfrm>
            <a:off x="7141543" y="4776379"/>
            <a:ext cx="5774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sz="1000" dirty="0">
                <a:solidFill>
                  <a:schemeClr val="tx1"/>
                </a:solidFill>
              </a:rPr>
              <a:t>Digit 8</a:t>
            </a:r>
          </a:p>
        </p:txBody>
      </p:sp>
      <p:sp>
        <p:nvSpPr>
          <p:cNvPr id="99" name="Answer 1"/>
          <p:cNvSpPr>
            <a:spLocks noChangeArrowheads="1"/>
          </p:cNvSpPr>
          <p:nvPr/>
        </p:nvSpPr>
        <p:spPr bwMode="auto">
          <a:xfrm>
            <a:off x="5912191" y="3483848"/>
            <a:ext cx="3642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08743A"/>
                </a:solidFill>
              </a:rPr>
              <a:t>5</a:t>
            </a:r>
            <a:endParaRPr lang="en-GB" altLang="en-US" dirty="0">
              <a:solidFill>
                <a:srgbClr val="08743A"/>
              </a:solidFill>
            </a:endParaRPr>
          </a:p>
        </p:txBody>
      </p:sp>
      <p:sp>
        <p:nvSpPr>
          <p:cNvPr id="100" name="Answer 2"/>
          <p:cNvSpPr>
            <a:spLocks noChangeArrowheads="1"/>
          </p:cNvSpPr>
          <p:nvPr/>
        </p:nvSpPr>
        <p:spPr bwMode="auto">
          <a:xfrm>
            <a:off x="6568915" y="3483848"/>
            <a:ext cx="3642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08743A"/>
                </a:solidFill>
              </a:rPr>
              <a:t>5</a:t>
            </a:r>
            <a:endParaRPr lang="en-GB" altLang="en-US" dirty="0">
              <a:solidFill>
                <a:srgbClr val="08743A"/>
              </a:solidFill>
            </a:endParaRPr>
          </a:p>
        </p:txBody>
      </p:sp>
      <p:sp>
        <p:nvSpPr>
          <p:cNvPr id="101" name="Answer 3"/>
          <p:cNvSpPr>
            <a:spLocks noChangeArrowheads="1"/>
          </p:cNvSpPr>
          <p:nvPr/>
        </p:nvSpPr>
        <p:spPr bwMode="auto">
          <a:xfrm>
            <a:off x="7240540" y="3483848"/>
            <a:ext cx="3784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08743A"/>
                </a:solidFill>
              </a:rPr>
              <a:t>6</a:t>
            </a:r>
            <a:endParaRPr lang="en-GB" altLang="en-US" dirty="0">
              <a:solidFill>
                <a:srgbClr val="08743A"/>
              </a:solidFill>
            </a:endParaRPr>
          </a:p>
        </p:txBody>
      </p:sp>
      <p:sp>
        <p:nvSpPr>
          <p:cNvPr id="102" name="Answer 4"/>
          <p:cNvSpPr>
            <a:spLocks noChangeArrowheads="1"/>
          </p:cNvSpPr>
          <p:nvPr/>
        </p:nvSpPr>
        <p:spPr bwMode="auto">
          <a:xfrm>
            <a:off x="5906251" y="4252728"/>
            <a:ext cx="35779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08743A"/>
                </a:solidFill>
              </a:rPr>
              <a:t>3</a:t>
            </a:r>
            <a:endParaRPr lang="en-GB" altLang="en-US" dirty="0">
              <a:solidFill>
                <a:srgbClr val="08743A"/>
              </a:solidFill>
            </a:endParaRPr>
          </a:p>
        </p:txBody>
      </p:sp>
      <p:sp>
        <p:nvSpPr>
          <p:cNvPr id="103" name="Answer 5"/>
          <p:cNvSpPr>
            <a:spLocks noChangeArrowheads="1"/>
          </p:cNvSpPr>
          <p:nvPr/>
        </p:nvSpPr>
        <p:spPr bwMode="auto">
          <a:xfrm>
            <a:off x="6588724" y="4252728"/>
            <a:ext cx="3609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08743A"/>
                </a:solidFill>
              </a:rPr>
              <a:t>2</a:t>
            </a:r>
            <a:endParaRPr lang="en-GB" altLang="en-US" dirty="0">
              <a:solidFill>
                <a:srgbClr val="08743A"/>
              </a:solidFill>
            </a:endParaRPr>
          </a:p>
        </p:txBody>
      </p:sp>
      <p:sp>
        <p:nvSpPr>
          <p:cNvPr id="104" name="Answer 6"/>
          <p:cNvSpPr>
            <a:spLocks noChangeArrowheads="1"/>
          </p:cNvSpPr>
          <p:nvPr/>
        </p:nvSpPr>
        <p:spPr bwMode="auto">
          <a:xfrm>
            <a:off x="7243917" y="4252728"/>
            <a:ext cx="3786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08743A"/>
                </a:solidFill>
              </a:rPr>
              <a:t>4</a:t>
            </a:r>
            <a:endParaRPr lang="en-GB" altLang="en-US" dirty="0">
              <a:solidFill>
                <a:srgbClr val="08743A"/>
              </a:solidFill>
            </a:endParaRPr>
          </a:p>
        </p:txBody>
      </p:sp>
      <p:sp>
        <p:nvSpPr>
          <p:cNvPr id="126" name="Answer 7"/>
          <p:cNvSpPr>
            <a:spLocks noChangeArrowheads="1"/>
          </p:cNvSpPr>
          <p:nvPr/>
        </p:nvSpPr>
        <p:spPr bwMode="auto">
          <a:xfrm>
            <a:off x="5903226" y="5011354"/>
            <a:ext cx="3642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08743A"/>
                </a:solidFill>
              </a:rPr>
              <a:t>5</a:t>
            </a:r>
            <a:endParaRPr lang="en-GB" altLang="en-US" dirty="0">
              <a:solidFill>
                <a:srgbClr val="08743A"/>
              </a:solidFill>
            </a:endParaRPr>
          </a:p>
        </p:txBody>
      </p:sp>
      <p:sp>
        <p:nvSpPr>
          <p:cNvPr id="127" name="Answer 8"/>
          <p:cNvSpPr>
            <a:spLocks noChangeArrowheads="1"/>
          </p:cNvSpPr>
          <p:nvPr/>
        </p:nvSpPr>
        <p:spPr bwMode="auto">
          <a:xfrm>
            <a:off x="7242259" y="5011354"/>
            <a:ext cx="3786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600" b="1" dirty="0">
                <a:solidFill>
                  <a:srgbClr val="08743A"/>
                </a:solidFill>
              </a:rPr>
              <a:t>4</a:t>
            </a:r>
            <a:endParaRPr lang="en-GB" altLang="en-US" dirty="0">
              <a:solidFill>
                <a:srgbClr val="08743A"/>
              </a:solidFill>
            </a:endParaRPr>
          </a:p>
        </p:txBody>
      </p:sp>
      <p:sp>
        <p:nvSpPr>
          <p:cNvPr id="105" name="Unlock Final">
            <a:hlinkClick r:id="rId3" action="ppaction://hlinksldjump"/>
            <a:extLst/>
          </p:cNvPr>
          <p:cNvSpPr/>
          <p:nvPr/>
        </p:nvSpPr>
        <p:spPr>
          <a:xfrm>
            <a:off x="6398019" y="4927003"/>
            <a:ext cx="708483" cy="685266"/>
          </a:xfrm>
          <a:prstGeom prst="roundRect">
            <a:avLst/>
          </a:prstGeom>
          <a:solidFill>
            <a:srgbClr val="68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eaLnBrk="1" fontAlgn="auto" hangingPunct="1">
              <a:spcBef>
                <a:spcPts val="0"/>
              </a:spcBef>
              <a:spcAft>
                <a:spcPts val="0"/>
              </a:spcAft>
              <a:defRPr/>
            </a:pPr>
            <a:r>
              <a:rPr lang="en-GB" sz="1200" b="1" dirty="0"/>
              <a:t>Unlock</a:t>
            </a:r>
          </a:p>
        </p:txBody>
      </p:sp>
      <p:sp>
        <p:nvSpPr>
          <p:cNvPr id="114" name="Unlock 8">
            <a:extLst/>
          </p:cNvPr>
          <p:cNvSpPr/>
          <p:nvPr/>
        </p:nvSpPr>
        <p:spPr>
          <a:xfrm>
            <a:off x="6398019" y="4927003"/>
            <a:ext cx="708483" cy="685266"/>
          </a:xfrm>
          <a:prstGeom prst="roundRect">
            <a:avLst/>
          </a:prstGeom>
          <a:solidFill>
            <a:srgbClr val="68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eaLnBrk="1" fontAlgn="auto" hangingPunct="1">
              <a:spcBef>
                <a:spcPts val="0"/>
              </a:spcBef>
              <a:spcAft>
                <a:spcPts val="0"/>
              </a:spcAft>
              <a:defRPr/>
            </a:pPr>
            <a:r>
              <a:rPr lang="en-GB" sz="1200" b="1" dirty="0"/>
              <a:t>Unlock</a:t>
            </a:r>
          </a:p>
        </p:txBody>
      </p:sp>
      <p:sp>
        <p:nvSpPr>
          <p:cNvPr id="115" name="Unlock 7">
            <a:extLst/>
          </p:cNvPr>
          <p:cNvSpPr/>
          <p:nvPr/>
        </p:nvSpPr>
        <p:spPr>
          <a:xfrm>
            <a:off x="6398019" y="4927003"/>
            <a:ext cx="708483" cy="685266"/>
          </a:xfrm>
          <a:prstGeom prst="roundRect">
            <a:avLst/>
          </a:prstGeom>
          <a:solidFill>
            <a:srgbClr val="68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eaLnBrk="1" fontAlgn="auto" hangingPunct="1">
              <a:spcBef>
                <a:spcPts val="0"/>
              </a:spcBef>
              <a:spcAft>
                <a:spcPts val="0"/>
              </a:spcAft>
              <a:defRPr/>
            </a:pPr>
            <a:r>
              <a:rPr lang="en-GB" sz="1200" b="1" dirty="0"/>
              <a:t>Unlock</a:t>
            </a:r>
          </a:p>
        </p:txBody>
      </p:sp>
      <p:sp>
        <p:nvSpPr>
          <p:cNvPr id="116" name="Unlock 6">
            <a:extLst/>
          </p:cNvPr>
          <p:cNvSpPr/>
          <p:nvPr/>
        </p:nvSpPr>
        <p:spPr>
          <a:xfrm>
            <a:off x="6398019" y="4927003"/>
            <a:ext cx="708483" cy="685266"/>
          </a:xfrm>
          <a:prstGeom prst="roundRect">
            <a:avLst/>
          </a:prstGeom>
          <a:solidFill>
            <a:srgbClr val="68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eaLnBrk="1" fontAlgn="auto" hangingPunct="1">
              <a:spcBef>
                <a:spcPts val="0"/>
              </a:spcBef>
              <a:spcAft>
                <a:spcPts val="0"/>
              </a:spcAft>
              <a:defRPr/>
            </a:pPr>
            <a:r>
              <a:rPr lang="en-GB" sz="1200" b="1" dirty="0"/>
              <a:t>Unlock</a:t>
            </a:r>
          </a:p>
        </p:txBody>
      </p:sp>
      <p:sp>
        <p:nvSpPr>
          <p:cNvPr id="117" name="Unlock 5">
            <a:extLst/>
          </p:cNvPr>
          <p:cNvSpPr/>
          <p:nvPr/>
        </p:nvSpPr>
        <p:spPr>
          <a:xfrm>
            <a:off x="6398019" y="4927003"/>
            <a:ext cx="708483" cy="685266"/>
          </a:xfrm>
          <a:prstGeom prst="roundRect">
            <a:avLst/>
          </a:prstGeom>
          <a:solidFill>
            <a:srgbClr val="68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eaLnBrk="1" fontAlgn="auto" hangingPunct="1">
              <a:spcBef>
                <a:spcPts val="0"/>
              </a:spcBef>
              <a:spcAft>
                <a:spcPts val="0"/>
              </a:spcAft>
              <a:defRPr/>
            </a:pPr>
            <a:r>
              <a:rPr lang="en-GB" sz="1200" b="1" dirty="0"/>
              <a:t>Unlock</a:t>
            </a:r>
          </a:p>
        </p:txBody>
      </p:sp>
      <p:sp>
        <p:nvSpPr>
          <p:cNvPr id="118" name="Unlock 4">
            <a:extLst/>
          </p:cNvPr>
          <p:cNvSpPr/>
          <p:nvPr/>
        </p:nvSpPr>
        <p:spPr>
          <a:xfrm>
            <a:off x="6398019" y="4927003"/>
            <a:ext cx="708483" cy="685266"/>
          </a:xfrm>
          <a:prstGeom prst="roundRect">
            <a:avLst/>
          </a:prstGeom>
          <a:solidFill>
            <a:srgbClr val="68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eaLnBrk="1" fontAlgn="auto" hangingPunct="1">
              <a:spcBef>
                <a:spcPts val="0"/>
              </a:spcBef>
              <a:spcAft>
                <a:spcPts val="0"/>
              </a:spcAft>
              <a:defRPr/>
            </a:pPr>
            <a:r>
              <a:rPr lang="en-GB" sz="1200" b="1" dirty="0"/>
              <a:t>Unlock</a:t>
            </a:r>
          </a:p>
        </p:txBody>
      </p:sp>
      <p:sp>
        <p:nvSpPr>
          <p:cNvPr id="119" name="Unlock 3">
            <a:extLst/>
          </p:cNvPr>
          <p:cNvSpPr/>
          <p:nvPr/>
        </p:nvSpPr>
        <p:spPr>
          <a:xfrm>
            <a:off x="6398019" y="4927003"/>
            <a:ext cx="708483" cy="685266"/>
          </a:xfrm>
          <a:prstGeom prst="roundRect">
            <a:avLst/>
          </a:prstGeom>
          <a:solidFill>
            <a:srgbClr val="68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eaLnBrk="1" fontAlgn="auto" hangingPunct="1">
              <a:spcBef>
                <a:spcPts val="0"/>
              </a:spcBef>
              <a:spcAft>
                <a:spcPts val="0"/>
              </a:spcAft>
              <a:defRPr/>
            </a:pPr>
            <a:r>
              <a:rPr lang="en-GB" sz="1200" b="1" dirty="0"/>
              <a:t>Unlock</a:t>
            </a:r>
          </a:p>
        </p:txBody>
      </p:sp>
      <p:sp>
        <p:nvSpPr>
          <p:cNvPr id="77" name="Unlock 2">
            <a:extLst/>
          </p:cNvPr>
          <p:cNvSpPr/>
          <p:nvPr/>
        </p:nvSpPr>
        <p:spPr>
          <a:xfrm>
            <a:off x="6398019" y="4927003"/>
            <a:ext cx="708483" cy="685266"/>
          </a:xfrm>
          <a:prstGeom prst="roundRect">
            <a:avLst/>
          </a:prstGeom>
          <a:solidFill>
            <a:srgbClr val="68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eaLnBrk="1" fontAlgn="auto" hangingPunct="1">
              <a:spcBef>
                <a:spcPts val="0"/>
              </a:spcBef>
              <a:spcAft>
                <a:spcPts val="0"/>
              </a:spcAft>
              <a:defRPr/>
            </a:pPr>
            <a:r>
              <a:rPr lang="en-GB" sz="1200" b="1" dirty="0"/>
              <a:t>Unlock</a:t>
            </a:r>
          </a:p>
        </p:txBody>
      </p:sp>
      <p:sp>
        <p:nvSpPr>
          <p:cNvPr id="76" name="Unlock 1">
            <a:extLst/>
          </p:cNvPr>
          <p:cNvSpPr/>
          <p:nvPr/>
        </p:nvSpPr>
        <p:spPr>
          <a:xfrm>
            <a:off x="6398019" y="4927003"/>
            <a:ext cx="708483" cy="685266"/>
          </a:xfrm>
          <a:prstGeom prst="roundRect">
            <a:avLst/>
          </a:prstGeom>
          <a:solidFill>
            <a:srgbClr val="68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eaLnBrk="1" fontAlgn="auto" hangingPunct="1">
              <a:spcBef>
                <a:spcPts val="0"/>
              </a:spcBef>
              <a:spcAft>
                <a:spcPts val="0"/>
              </a:spcAft>
              <a:defRPr/>
            </a:pPr>
            <a:r>
              <a:rPr lang="en-GB" sz="1200" b="1" dirty="0"/>
              <a:t>Unlock</a:t>
            </a:r>
          </a:p>
        </p:txBody>
      </p:sp>
      <p:sp>
        <p:nvSpPr>
          <p:cNvPr id="128" name="button1">
            <a:hlinkClick r:id="rId4" action="ppaction://hlinksldjump"/>
          </p:cNvPr>
          <p:cNvSpPr/>
          <p:nvPr/>
        </p:nvSpPr>
        <p:spPr>
          <a:xfrm>
            <a:off x="5808663" y="3480989"/>
            <a:ext cx="557215" cy="5292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9" name="button2">
            <a:hlinkClick r:id="rId5" action="ppaction://hlinksldjump"/>
          </p:cNvPr>
          <p:cNvSpPr/>
          <p:nvPr/>
        </p:nvSpPr>
        <p:spPr>
          <a:xfrm>
            <a:off x="6467378" y="3458657"/>
            <a:ext cx="580131" cy="5586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0" name="Button3">
            <a:hlinkClick r:id="rId6" action="ppaction://hlinksldjump"/>
          </p:cNvPr>
          <p:cNvSpPr/>
          <p:nvPr/>
        </p:nvSpPr>
        <p:spPr>
          <a:xfrm>
            <a:off x="7155441" y="3469173"/>
            <a:ext cx="553002" cy="5410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1" name="Button4">
            <a:hlinkClick r:id="rId7" action="ppaction://hlinksldjump"/>
          </p:cNvPr>
          <p:cNvSpPr/>
          <p:nvPr/>
        </p:nvSpPr>
        <p:spPr>
          <a:xfrm>
            <a:off x="5809494" y="4221588"/>
            <a:ext cx="562737" cy="55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2" name="Button 5">
            <a:hlinkClick r:id="rId8" action="ppaction://hlinksldjump"/>
          </p:cNvPr>
          <p:cNvSpPr/>
          <p:nvPr/>
        </p:nvSpPr>
        <p:spPr>
          <a:xfrm>
            <a:off x="6464180" y="4220649"/>
            <a:ext cx="563958" cy="5515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 name="button 6">
            <a:hlinkClick r:id="rId9" action="ppaction://hlinksldjump"/>
          </p:cNvPr>
          <p:cNvSpPr/>
          <p:nvPr/>
        </p:nvSpPr>
        <p:spPr>
          <a:xfrm>
            <a:off x="7143791" y="4221588"/>
            <a:ext cx="564652" cy="55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4" name="Button 7">
            <a:hlinkClick r:id="rId10" action="ppaction://hlinksldjump"/>
          </p:cNvPr>
          <p:cNvSpPr/>
          <p:nvPr/>
        </p:nvSpPr>
        <p:spPr>
          <a:xfrm>
            <a:off x="5793988" y="4983565"/>
            <a:ext cx="568990" cy="550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5" name="button 8">
            <a:hlinkClick r:id="rId11" action="ppaction://hlinksldjump"/>
          </p:cNvPr>
          <p:cNvSpPr/>
          <p:nvPr/>
        </p:nvSpPr>
        <p:spPr>
          <a:xfrm>
            <a:off x="7141543" y="4989437"/>
            <a:ext cx="577402" cy="5441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8" name="Prompt 1"/>
          <p:cNvSpPr>
            <a:spLocks noChangeArrowheads="1"/>
          </p:cNvSpPr>
          <p:nvPr/>
        </p:nvSpPr>
        <p:spPr bwMode="auto">
          <a:xfrm>
            <a:off x="1515025" y="3992306"/>
            <a:ext cx="2622378" cy="1253402"/>
          </a:xfrm>
          <a:prstGeom prst="rect">
            <a:avLst/>
          </a:prstGeom>
          <a:noFill/>
          <a:ln w="28575">
            <a:solidFill>
              <a:srgbClr val="689D6C"/>
            </a:solidFill>
            <a:miter lim="800000"/>
            <a:headEnd/>
            <a:tailEnd/>
          </a:ln>
          <a:extLst>
            <a:ext uri="{909E8E84-426E-40DD-AFC4-6F175D3DCCD1}">
              <a14:hiddenFill xmlns:a14="http://schemas.microsoft.com/office/drawing/2010/main">
                <a:solidFill>
                  <a:srgbClr val="FFFFFF"/>
                </a:solidFill>
              </a14:hiddenFill>
            </a:ext>
          </a:extLst>
        </p:spPr>
        <p:txBody>
          <a:bodyPr wrap="square"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spcAft>
                <a:spcPts val="1200"/>
              </a:spcAft>
              <a:buNone/>
            </a:pPr>
            <a:r>
              <a:rPr lang="en-GB" altLang="en-US" sz="2400" dirty="0">
                <a:solidFill>
                  <a:schemeClr val="tx1"/>
                </a:solidFill>
              </a:rPr>
              <a:t>You need to solve </a:t>
            </a:r>
            <a:br>
              <a:rPr lang="en-GB" altLang="en-US" sz="2400" dirty="0">
                <a:solidFill>
                  <a:schemeClr val="tx1"/>
                </a:solidFill>
              </a:rPr>
            </a:br>
            <a:r>
              <a:rPr lang="en-GB" altLang="en-US" sz="2400" dirty="0">
                <a:solidFill>
                  <a:schemeClr val="tx1"/>
                </a:solidFill>
              </a:rPr>
              <a:t>all the clues, </a:t>
            </a:r>
            <a:br>
              <a:rPr lang="en-GB" altLang="en-US" sz="2400" dirty="0">
                <a:solidFill>
                  <a:schemeClr val="tx1"/>
                </a:solidFill>
              </a:rPr>
            </a:br>
            <a:r>
              <a:rPr lang="en-GB" altLang="en-US" sz="2400" dirty="0">
                <a:solidFill>
                  <a:schemeClr val="tx1"/>
                </a:solidFill>
              </a:rPr>
              <a:t>keep solving.</a:t>
            </a:r>
          </a:p>
        </p:txBody>
      </p:sp>
      <p:sp>
        <p:nvSpPr>
          <p:cNvPr id="79" name="Prompt 2"/>
          <p:cNvSpPr>
            <a:spLocks noChangeArrowheads="1"/>
          </p:cNvSpPr>
          <p:nvPr/>
        </p:nvSpPr>
        <p:spPr bwMode="auto">
          <a:xfrm>
            <a:off x="1242993" y="3992306"/>
            <a:ext cx="3166443" cy="1253402"/>
          </a:xfrm>
          <a:prstGeom prst="rect">
            <a:avLst/>
          </a:prstGeom>
          <a:noFill/>
          <a:ln w="28575">
            <a:solidFill>
              <a:srgbClr val="689D6C"/>
            </a:solidFill>
            <a:miter lim="800000"/>
            <a:headEnd/>
            <a:tailEnd/>
          </a:ln>
          <a:extLst>
            <a:ext uri="{909E8E84-426E-40DD-AFC4-6F175D3DCCD1}">
              <a14:hiddenFill xmlns:a14="http://schemas.microsoft.com/office/drawing/2010/main">
                <a:solidFill>
                  <a:srgbClr val="FFFFFF"/>
                </a:solidFill>
              </a14:hiddenFill>
            </a:ext>
          </a:extLst>
        </p:spPr>
        <p:txBody>
          <a:bodyPr wrap="square"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spcAft>
                <a:spcPts val="1200"/>
              </a:spcAft>
              <a:buNone/>
            </a:pPr>
            <a:r>
              <a:rPr lang="en-GB" altLang="en-US" sz="2400" dirty="0">
                <a:solidFill>
                  <a:schemeClr val="tx1"/>
                </a:solidFill>
              </a:rPr>
              <a:t>It won’t unlock until you have solved all </a:t>
            </a:r>
            <a:br>
              <a:rPr lang="en-GB" altLang="en-US" sz="2400" dirty="0">
                <a:solidFill>
                  <a:schemeClr val="tx1"/>
                </a:solidFill>
              </a:rPr>
            </a:br>
            <a:r>
              <a:rPr lang="en-GB" altLang="en-US" sz="2400" dirty="0">
                <a:solidFill>
                  <a:schemeClr val="tx1"/>
                </a:solidFill>
              </a:rPr>
              <a:t>the clues.</a:t>
            </a:r>
          </a:p>
        </p:txBody>
      </p:sp>
      <p:sp>
        <p:nvSpPr>
          <p:cNvPr id="146" name="Prompt 3"/>
          <p:cNvSpPr>
            <a:spLocks noChangeArrowheads="1"/>
          </p:cNvSpPr>
          <p:nvPr/>
        </p:nvSpPr>
        <p:spPr bwMode="auto">
          <a:xfrm>
            <a:off x="1515025" y="4361638"/>
            <a:ext cx="2622378" cy="514738"/>
          </a:xfrm>
          <a:prstGeom prst="rect">
            <a:avLst/>
          </a:prstGeom>
          <a:noFill/>
          <a:ln w="28575">
            <a:solidFill>
              <a:srgbClr val="689D6C"/>
            </a:solidFill>
            <a:miter lim="800000"/>
            <a:headEnd/>
            <a:tailEnd/>
          </a:ln>
          <a:extLst>
            <a:ext uri="{909E8E84-426E-40DD-AFC4-6F175D3DCCD1}">
              <a14:hiddenFill xmlns:a14="http://schemas.microsoft.com/office/drawing/2010/main">
                <a:solidFill>
                  <a:srgbClr val="FFFFFF"/>
                </a:solidFill>
              </a14:hiddenFill>
            </a:ext>
          </a:extLst>
        </p:spPr>
        <p:txBody>
          <a:bodyPr wrap="square"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spcAft>
                <a:spcPts val="1200"/>
              </a:spcAft>
              <a:buFontTx/>
              <a:buNone/>
            </a:pPr>
            <a:r>
              <a:rPr lang="en-GB" altLang="en-US" sz="2400" dirty="0">
                <a:solidFill>
                  <a:schemeClr val="tx1"/>
                </a:solidFill>
                <a:latin typeface="Twinkl SemiBold" pitchFamily="2" charset="0"/>
              </a:rPr>
              <a:t>It’s still locked.</a:t>
            </a:r>
          </a:p>
        </p:txBody>
      </p:sp>
      <p:sp>
        <p:nvSpPr>
          <p:cNvPr id="147" name="Prompt 4"/>
          <p:cNvSpPr>
            <a:spLocks noChangeArrowheads="1"/>
          </p:cNvSpPr>
          <p:nvPr/>
        </p:nvSpPr>
        <p:spPr bwMode="auto">
          <a:xfrm>
            <a:off x="1515025" y="4176972"/>
            <a:ext cx="2622378" cy="884070"/>
          </a:xfrm>
          <a:prstGeom prst="rect">
            <a:avLst/>
          </a:prstGeom>
          <a:noFill/>
          <a:ln w="28575">
            <a:solidFill>
              <a:srgbClr val="689D6C"/>
            </a:solidFill>
            <a:miter lim="800000"/>
            <a:headEnd/>
            <a:tailEnd/>
          </a:ln>
          <a:extLst>
            <a:ext uri="{909E8E84-426E-40DD-AFC4-6F175D3DCCD1}">
              <a14:hiddenFill xmlns:a14="http://schemas.microsoft.com/office/drawing/2010/main">
                <a:solidFill>
                  <a:srgbClr val="FFFFFF"/>
                </a:solidFill>
              </a14:hiddenFill>
            </a:ext>
          </a:extLst>
        </p:spPr>
        <p:txBody>
          <a:bodyPr wrap="square"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spcAft>
                <a:spcPts val="1200"/>
              </a:spcAft>
              <a:buNone/>
            </a:pPr>
            <a:r>
              <a:rPr lang="en-GB" altLang="en-US" sz="2400" dirty="0">
                <a:solidFill>
                  <a:schemeClr val="tx1"/>
                </a:solidFill>
              </a:rPr>
              <a:t>Better hurry and solve the clues!</a:t>
            </a:r>
            <a:endParaRPr lang="en-GB" altLang="en-US" sz="2400" dirty="0">
              <a:solidFill>
                <a:schemeClr val="tx1"/>
              </a:solidFill>
              <a:latin typeface="Twinkl SemiBold" pitchFamily="2" charset="0"/>
            </a:endParaRPr>
          </a:p>
        </p:txBody>
      </p:sp>
      <p:sp>
        <p:nvSpPr>
          <p:cNvPr id="148" name="Prompt 5"/>
          <p:cNvSpPr>
            <a:spLocks noChangeArrowheads="1"/>
          </p:cNvSpPr>
          <p:nvPr/>
        </p:nvSpPr>
        <p:spPr bwMode="auto">
          <a:xfrm>
            <a:off x="1515025" y="4176972"/>
            <a:ext cx="2622378" cy="884070"/>
          </a:xfrm>
          <a:prstGeom prst="rect">
            <a:avLst/>
          </a:prstGeom>
          <a:noFill/>
          <a:ln w="28575">
            <a:solidFill>
              <a:srgbClr val="689D6C"/>
            </a:solidFill>
            <a:miter lim="800000"/>
            <a:headEnd/>
            <a:tailEnd/>
          </a:ln>
          <a:extLst>
            <a:ext uri="{909E8E84-426E-40DD-AFC4-6F175D3DCCD1}">
              <a14:hiddenFill xmlns:a14="http://schemas.microsoft.com/office/drawing/2010/main">
                <a:solidFill>
                  <a:srgbClr val="FFFFFF"/>
                </a:solidFill>
              </a14:hiddenFill>
            </a:ext>
          </a:extLst>
        </p:spPr>
        <p:txBody>
          <a:bodyPr wrap="square"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spcAft>
                <a:spcPts val="1200"/>
              </a:spcAft>
              <a:buNone/>
            </a:pPr>
            <a:r>
              <a:rPr lang="en-GB" altLang="en-US" sz="2400" dirty="0">
                <a:solidFill>
                  <a:schemeClr val="tx1"/>
                </a:solidFill>
              </a:rPr>
              <a:t>You need to solve </a:t>
            </a:r>
            <a:br>
              <a:rPr lang="en-GB" altLang="en-US" sz="2400" dirty="0">
                <a:solidFill>
                  <a:schemeClr val="tx1"/>
                </a:solidFill>
              </a:rPr>
            </a:br>
            <a:r>
              <a:rPr lang="en-GB" altLang="en-US" sz="2400" dirty="0">
                <a:solidFill>
                  <a:schemeClr val="tx1"/>
                </a:solidFill>
              </a:rPr>
              <a:t>more clues.</a:t>
            </a:r>
          </a:p>
        </p:txBody>
      </p:sp>
      <p:sp>
        <p:nvSpPr>
          <p:cNvPr id="149" name="Prompt 6"/>
          <p:cNvSpPr>
            <a:spLocks noChangeArrowheads="1"/>
          </p:cNvSpPr>
          <p:nvPr/>
        </p:nvSpPr>
        <p:spPr bwMode="auto">
          <a:xfrm>
            <a:off x="1239053" y="3992306"/>
            <a:ext cx="3174322" cy="1253402"/>
          </a:xfrm>
          <a:prstGeom prst="rect">
            <a:avLst/>
          </a:prstGeom>
          <a:noFill/>
          <a:ln w="28575">
            <a:solidFill>
              <a:srgbClr val="689D6C"/>
            </a:solidFill>
            <a:miter lim="800000"/>
            <a:headEnd/>
            <a:tailEnd/>
          </a:ln>
          <a:extLst>
            <a:ext uri="{909E8E84-426E-40DD-AFC4-6F175D3DCCD1}">
              <a14:hiddenFill xmlns:a14="http://schemas.microsoft.com/office/drawing/2010/main">
                <a:solidFill>
                  <a:srgbClr val="FFFFFF"/>
                </a:solidFill>
              </a14:hiddenFill>
            </a:ext>
          </a:extLst>
        </p:spPr>
        <p:txBody>
          <a:bodyPr wrap="square"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spcAft>
                <a:spcPts val="1200"/>
              </a:spcAft>
              <a:buNone/>
            </a:pPr>
            <a:r>
              <a:rPr lang="en-GB" altLang="en-US" sz="2400" dirty="0">
                <a:solidFill>
                  <a:schemeClr val="tx1"/>
                </a:solidFill>
              </a:rPr>
              <a:t>To unlock the door you need to solve more clues.</a:t>
            </a:r>
          </a:p>
        </p:txBody>
      </p:sp>
      <p:sp>
        <p:nvSpPr>
          <p:cNvPr id="150" name="Prompt 7"/>
          <p:cNvSpPr>
            <a:spLocks noChangeArrowheads="1"/>
          </p:cNvSpPr>
          <p:nvPr/>
        </p:nvSpPr>
        <p:spPr bwMode="auto">
          <a:xfrm>
            <a:off x="1515025" y="3992306"/>
            <a:ext cx="2622378" cy="1253402"/>
          </a:xfrm>
          <a:prstGeom prst="rect">
            <a:avLst/>
          </a:prstGeom>
          <a:noFill/>
          <a:ln w="28575">
            <a:solidFill>
              <a:srgbClr val="689D6C"/>
            </a:solidFill>
            <a:miter lim="800000"/>
            <a:headEnd/>
            <a:tailEnd/>
          </a:ln>
          <a:extLst>
            <a:ext uri="{909E8E84-426E-40DD-AFC4-6F175D3DCCD1}">
              <a14:hiddenFill xmlns:a14="http://schemas.microsoft.com/office/drawing/2010/main">
                <a:solidFill>
                  <a:srgbClr val="FFFFFF"/>
                </a:solidFill>
              </a14:hiddenFill>
            </a:ext>
          </a:extLst>
        </p:spPr>
        <p:txBody>
          <a:bodyPr wrap="square"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spcAft>
                <a:spcPts val="1200"/>
              </a:spcAft>
              <a:buNone/>
            </a:pPr>
            <a:r>
              <a:rPr lang="en-GB" altLang="en-US" sz="2400" dirty="0">
                <a:solidFill>
                  <a:schemeClr val="tx1"/>
                </a:solidFill>
              </a:rPr>
              <a:t>You need to solve all of the clues to unlock the door.</a:t>
            </a:r>
          </a:p>
        </p:txBody>
      </p:sp>
      <p:sp>
        <p:nvSpPr>
          <p:cNvPr id="152" name="Prompt 8"/>
          <p:cNvSpPr>
            <a:spLocks noChangeArrowheads="1"/>
          </p:cNvSpPr>
          <p:nvPr/>
        </p:nvSpPr>
        <p:spPr bwMode="auto">
          <a:xfrm>
            <a:off x="1285486" y="3992306"/>
            <a:ext cx="3081457" cy="1253402"/>
          </a:xfrm>
          <a:prstGeom prst="rect">
            <a:avLst/>
          </a:prstGeom>
          <a:noFill/>
          <a:ln w="28575">
            <a:solidFill>
              <a:srgbClr val="689D6C"/>
            </a:solidFill>
            <a:miter lim="800000"/>
            <a:headEnd/>
            <a:tailEnd/>
          </a:ln>
          <a:extLst>
            <a:ext uri="{909E8E84-426E-40DD-AFC4-6F175D3DCCD1}">
              <a14:hiddenFill xmlns:a14="http://schemas.microsoft.com/office/drawing/2010/main">
                <a:solidFill>
                  <a:srgbClr val="FFFFFF"/>
                </a:solidFill>
              </a14:hiddenFill>
            </a:ext>
          </a:extLst>
        </p:spPr>
        <p:txBody>
          <a:bodyPr wrap="square"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spcAft>
                <a:spcPts val="1200"/>
              </a:spcAft>
              <a:buNone/>
            </a:pPr>
            <a:r>
              <a:rPr lang="en-GB" altLang="en-US" sz="2400" dirty="0">
                <a:solidFill>
                  <a:schemeClr val="tx1"/>
                </a:solidFill>
              </a:rPr>
              <a:t>Almost there, one more before you can unlock the door.</a:t>
            </a:r>
          </a:p>
        </p:txBody>
      </p:sp>
      <p:grpSp>
        <p:nvGrpSpPr>
          <p:cNvPr id="5" name="Group 4"/>
          <p:cNvGrpSpPr/>
          <p:nvPr/>
        </p:nvGrpSpPr>
        <p:grpSpPr>
          <a:xfrm>
            <a:off x="1958514" y="1892620"/>
            <a:ext cx="407988" cy="523220"/>
            <a:chOff x="881061" y="3514336"/>
            <a:chExt cx="407988" cy="523220"/>
          </a:xfrm>
        </p:grpSpPr>
        <p:sp>
          <p:nvSpPr>
            <p:cNvPr id="107" name="1">
              <a:extLst>
                <a:ext uri="{FF2B5EF4-FFF2-40B4-BE49-F238E27FC236}">
                  <a16:creationId xmlns:a16="http://schemas.microsoft.com/office/drawing/2014/main" id="{B23AEFDF-1ECD-4706-B1D5-5E7A3472E2DB}"/>
                </a:ext>
              </a:extLst>
            </p:cNvPr>
            <p:cNvSpPr/>
            <p:nvPr/>
          </p:nvSpPr>
          <p:spPr>
            <a:xfrm>
              <a:off x="881061" y="3530528"/>
              <a:ext cx="407988" cy="504000"/>
            </a:xfrm>
            <a:prstGeom prst="roundRect">
              <a:avLst/>
            </a:prstGeom>
            <a:solidFill>
              <a:schemeClr val="bg1"/>
            </a:solidFill>
            <a:ln>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TextBox 3"/>
            <p:cNvSpPr txBox="1"/>
            <p:nvPr/>
          </p:nvSpPr>
          <p:spPr>
            <a:xfrm>
              <a:off x="905435" y="3514336"/>
              <a:ext cx="333375" cy="523220"/>
            </a:xfrm>
            <a:prstGeom prst="rect">
              <a:avLst/>
            </a:prstGeom>
            <a:noFill/>
          </p:spPr>
          <p:txBody>
            <a:bodyPr wrap="square" rtlCol="0">
              <a:spAutoFit/>
            </a:bodyPr>
            <a:lstStyle/>
            <a:p>
              <a:r>
                <a:rPr lang="en-GB" sz="2800" b="1" dirty="0">
                  <a:solidFill>
                    <a:srgbClr val="08743A"/>
                  </a:solidFill>
                </a:rPr>
                <a:t>?</a:t>
              </a:r>
            </a:p>
          </p:txBody>
        </p:sp>
      </p:grpSp>
      <p:sp>
        <p:nvSpPr>
          <p:cNvPr id="6" name="Rounded Rectangle 5"/>
          <p:cNvSpPr/>
          <p:nvPr/>
        </p:nvSpPr>
        <p:spPr>
          <a:xfrm>
            <a:off x="3744926" y="2770093"/>
            <a:ext cx="887506" cy="239203"/>
          </a:xfrm>
          <a:prstGeom prst="roundRect">
            <a:avLst/>
          </a:prstGeom>
          <a:solidFill>
            <a:srgbClr val="68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Twinkl SemiBold" pitchFamily="2" charset="0"/>
              </a:rPr>
              <a:t>Unlock</a:t>
            </a:r>
          </a:p>
        </p:txBody>
      </p:sp>
    </p:spTree>
    <p:extLst>
      <p:ext uri="{BB962C8B-B14F-4D97-AF65-F5344CB8AC3E}">
        <p14:creationId xmlns:p14="http://schemas.microsoft.com/office/powerpoint/2010/main" val="2822373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87"/>
                                        </p:tgtEl>
                                      </p:cBhvr>
                                    </p:animEffect>
                                    <p:set>
                                      <p:cBhvr>
                                        <p:cTn id="7" dur="1" fill="hold">
                                          <p:stCondLst>
                                            <p:cond delay="499"/>
                                          </p:stCondLst>
                                        </p:cTn>
                                        <p:tgtEl>
                                          <p:spTgt spid="87"/>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childTnLst>
                          </p:cTn>
                        </p:par>
                      </p:childTnLst>
                    </p:cTn>
                  </p:par>
                </p:childTnLst>
              </p:cTn>
              <p:nextCondLst>
                <p:cond evt="onClick" delay="0">
                  <p:tgtEl>
                    <p:spTgt spid="128"/>
                  </p:tgtEl>
                </p:cond>
              </p:nextCondLst>
            </p:seq>
            <p:seq concurrent="1" nextAc="seek">
              <p:cTn id="14" restart="whenNotActive" fill="hold" evtFilter="cancelBubble" nodeType="interactiveSeq">
                <p:stCondLst>
                  <p:cond evt="onClick" delay="0">
                    <p:tgtEl>
                      <p:spTgt spid="12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afterEffect">
                                  <p:stCondLst>
                                    <p:cond delay="0"/>
                                  </p:stCondLst>
                                  <p:childTnLst>
                                    <p:animEffect transition="out" filter="fade">
                                      <p:cBhvr>
                                        <p:cTn id="18" dur="500"/>
                                        <p:tgtEl>
                                          <p:spTgt spid="88"/>
                                        </p:tgtEl>
                                      </p:cBhvr>
                                    </p:animEffect>
                                    <p:set>
                                      <p:cBhvr>
                                        <p:cTn id="19" dur="1" fill="hold">
                                          <p:stCondLst>
                                            <p:cond delay="499"/>
                                          </p:stCondLst>
                                        </p:cTn>
                                        <p:tgtEl>
                                          <p:spTgt spid="88"/>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77"/>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fade">
                                      <p:cBhvr>
                                        <p:cTn id="25" dur="500"/>
                                        <p:tgtEl>
                                          <p:spTgt spid="100"/>
                                        </p:tgtEl>
                                      </p:cBhvr>
                                    </p:animEffect>
                                  </p:childTnLst>
                                </p:cTn>
                              </p:par>
                            </p:childTnLst>
                          </p:cTn>
                        </p:par>
                      </p:childTnLst>
                    </p:cTn>
                  </p:par>
                </p:childTnLst>
              </p:cTn>
              <p:nextCondLst>
                <p:cond evt="onClick" delay="0">
                  <p:tgtEl>
                    <p:spTgt spid="129"/>
                  </p:tgtEl>
                </p:cond>
              </p:nextCondLst>
            </p:seq>
            <p:seq concurrent="1" nextAc="seek">
              <p:cTn id="26" restart="whenNotActive" fill="hold" evtFilter="cancelBubble" nodeType="interactiveSeq">
                <p:stCondLst>
                  <p:cond evt="onClick" delay="0">
                    <p:tgtEl>
                      <p:spTgt spid="1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afterEffect">
                                  <p:stCondLst>
                                    <p:cond delay="0"/>
                                  </p:stCondLst>
                                  <p:childTnLst>
                                    <p:animEffect transition="out" filter="fade">
                                      <p:cBhvr>
                                        <p:cTn id="30" dur="500"/>
                                        <p:tgtEl>
                                          <p:spTgt spid="89"/>
                                        </p:tgtEl>
                                      </p:cBhvr>
                                    </p:animEffect>
                                    <p:set>
                                      <p:cBhvr>
                                        <p:cTn id="31" dur="1" fill="hold">
                                          <p:stCondLst>
                                            <p:cond delay="499"/>
                                          </p:stCondLst>
                                        </p:cTn>
                                        <p:tgtEl>
                                          <p:spTgt spid="89"/>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119"/>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500"/>
                                        <p:tgtEl>
                                          <p:spTgt spid="101"/>
                                        </p:tgtEl>
                                      </p:cBhvr>
                                    </p:animEffect>
                                  </p:childTnLst>
                                </p:cTn>
                              </p:par>
                            </p:childTnLst>
                          </p:cTn>
                        </p:par>
                      </p:childTnLst>
                    </p:cTn>
                  </p:par>
                </p:childTnLst>
              </p:cTn>
              <p:nextCondLst>
                <p:cond evt="onClick" delay="0">
                  <p:tgtEl>
                    <p:spTgt spid="130"/>
                  </p:tgtEl>
                </p:cond>
              </p:nextCondLst>
            </p:seq>
            <p:seq concurrent="1" nextAc="seek">
              <p:cTn id="38" restart="whenNotActive" fill="hold" evtFilter="cancelBubble" nodeType="interactiveSeq">
                <p:stCondLst>
                  <p:cond evt="onClick" delay="0">
                    <p:tgtEl>
                      <p:spTgt spid="13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afterEffect">
                                  <p:stCondLst>
                                    <p:cond delay="0"/>
                                  </p:stCondLst>
                                  <p:childTnLst>
                                    <p:animEffect transition="out" filter="fade">
                                      <p:cBhvr>
                                        <p:cTn id="42" dur="500"/>
                                        <p:tgtEl>
                                          <p:spTgt spid="90"/>
                                        </p:tgtEl>
                                      </p:cBhvr>
                                    </p:animEffect>
                                    <p:set>
                                      <p:cBhvr>
                                        <p:cTn id="43" dur="1" fill="hold">
                                          <p:stCondLst>
                                            <p:cond delay="499"/>
                                          </p:stCondLst>
                                        </p:cTn>
                                        <p:tgtEl>
                                          <p:spTgt spid="90"/>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118"/>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02"/>
                                        </p:tgtEl>
                                        <p:attrNameLst>
                                          <p:attrName>style.visibility</p:attrName>
                                        </p:attrNameLst>
                                      </p:cBhvr>
                                      <p:to>
                                        <p:strVal val="visible"/>
                                      </p:to>
                                    </p:set>
                                    <p:animEffect transition="in" filter="fade">
                                      <p:cBhvr>
                                        <p:cTn id="49" dur="500"/>
                                        <p:tgtEl>
                                          <p:spTgt spid="102"/>
                                        </p:tgtEl>
                                      </p:cBhvr>
                                    </p:animEffect>
                                  </p:childTnLst>
                                </p:cTn>
                              </p:par>
                            </p:childTnLst>
                          </p:cTn>
                        </p:par>
                      </p:childTnLst>
                    </p:cTn>
                  </p:par>
                </p:childTnLst>
              </p:cTn>
              <p:nextCondLst>
                <p:cond evt="onClick" delay="0">
                  <p:tgtEl>
                    <p:spTgt spid="131"/>
                  </p:tgtEl>
                </p:cond>
              </p:nextCondLst>
            </p:seq>
            <p:seq concurrent="1" nextAc="seek">
              <p:cTn id="50" restart="whenNotActive" fill="hold" evtFilter="cancelBubble" nodeType="interactiveSeq">
                <p:stCondLst>
                  <p:cond evt="onClick" delay="0">
                    <p:tgtEl>
                      <p:spTgt spid="13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afterEffect">
                                  <p:stCondLst>
                                    <p:cond delay="0"/>
                                  </p:stCondLst>
                                  <p:childTnLst>
                                    <p:animEffect transition="out" filter="fade">
                                      <p:cBhvr>
                                        <p:cTn id="54" dur="500"/>
                                        <p:tgtEl>
                                          <p:spTgt spid="91"/>
                                        </p:tgtEl>
                                      </p:cBhvr>
                                    </p:animEffect>
                                    <p:set>
                                      <p:cBhvr>
                                        <p:cTn id="55" dur="1" fill="hold">
                                          <p:stCondLst>
                                            <p:cond delay="499"/>
                                          </p:stCondLst>
                                        </p:cTn>
                                        <p:tgtEl>
                                          <p:spTgt spid="91"/>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117"/>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03"/>
                                        </p:tgtEl>
                                        <p:attrNameLst>
                                          <p:attrName>style.visibility</p:attrName>
                                        </p:attrNameLst>
                                      </p:cBhvr>
                                      <p:to>
                                        <p:strVal val="visible"/>
                                      </p:to>
                                    </p:set>
                                    <p:animEffect transition="in" filter="fade">
                                      <p:cBhvr>
                                        <p:cTn id="61" dur="500"/>
                                        <p:tgtEl>
                                          <p:spTgt spid="103"/>
                                        </p:tgtEl>
                                      </p:cBhvr>
                                    </p:animEffect>
                                  </p:childTnLst>
                                </p:cTn>
                              </p:par>
                            </p:childTnLst>
                          </p:cTn>
                        </p:par>
                      </p:childTnLst>
                    </p:cTn>
                  </p:par>
                </p:childTnLst>
              </p:cTn>
              <p:nextCondLst>
                <p:cond evt="onClick" delay="0">
                  <p:tgtEl>
                    <p:spTgt spid="132"/>
                  </p:tgtEl>
                </p:cond>
              </p:nextCondLst>
            </p:seq>
            <p:seq concurrent="1" nextAc="seek">
              <p:cTn id="62" restart="whenNotActive" fill="hold" evtFilter="cancelBubble" nodeType="interactiveSeq">
                <p:stCondLst>
                  <p:cond evt="onClick" delay="0">
                    <p:tgtEl>
                      <p:spTgt spid="13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afterEffect">
                                  <p:stCondLst>
                                    <p:cond delay="0"/>
                                  </p:stCondLst>
                                  <p:childTnLst>
                                    <p:animEffect transition="out" filter="fade">
                                      <p:cBhvr>
                                        <p:cTn id="66" dur="500"/>
                                        <p:tgtEl>
                                          <p:spTgt spid="92"/>
                                        </p:tgtEl>
                                      </p:cBhvr>
                                    </p:animEffect>
                                    <p:set>
                                      <p:cBhvr>
                                        <p:cTn id="67" dur="1" fill="hold">
                                          <p:stCondLst>
                                            <p:cond delay="499"/>
                                          </p:stCondLst>
                                        </p:cTn>
                                        <p:tgtEl>
                                          <p:spTgt spid="92"/>
                                        </p:tgtEl>
                                        <p:attrNameLst>
                                          <p:attrName>style.visibility</p:attrName>
                                        </p:attrNameLst>
                                      </p:cBhvr>
                                      <p:to>
                                        <p:strVal val="hidden"/>
                                      </p:to>
                                    </p:set>
                                  </p:childTnLst>
                                </p:cTn>
                              </p:par>
                              <p:par>
                                <p:cTn id="68" presetID="1" presetClass="exit" presetSubtype="0" fill="hold" grpId="0" nodeType="withEffect">
                                  <p:stCondLst>
                                    <p:cond delay="0"/>
                                  </p:stCondLst>
                                  <p:childTnLst>
                                    <p:set>
                                      <p:cBhvr>
                                        <p:cTn id="69" dur="1" fill="hold">
                                          <p:stCondLst>
                                            <p:cond delay="0"/>
                                          </p:stCondLst>
                                        </p:cTn>
                                        <p:tgtEl>
                                          <p:spTgt spid="116"/>
                                        </p:tgtEl>
                                        <p:attrNameLst>
                                          <p:attrName>style.visibility</p:attrName>
                                        </p:attrNameLst>
                                      </p:cBhvr>
                                      <p:to>
                                        <p:strVal val="hidden"/>
                                      </p:to>
                                    </p:se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fade">
                                      <p:cBhvr>
                                        <p:cTn id="73" dur="500"/>
                                        <p:tgtEl>
                                          <p:spTgt spid="104"/>
                                        </p:tgtEl>
                                      </p:cBhvr>
                                    </p:animEffect>
                                  </p:childTnLst>
                                </p:cTn>
                              </p:par>
                            </p:childTnLst>
                          </p:cTn>
                        </p:par>
                      </p:childTnLst>
                    </p:cTn>
                  </p:par>
                </p:childTnLst>
              </p:cTn>
              <p:nextCondLst>
                <p:cond evt="onClick" delay="0">
                  <p:tgtEl>
                    <p:spTgt spid="133"/>
                  </p:tgtEl>
                </p:cond>
              </p:nextCondLst>
            </p:seq>
            <p:seq concurrent="1" nextAc="seek">
              <p:cTn id="74" restart="whenNotActive" fill="hold" evtFilter="cancelBubble" nodeType="interactiveSeq">
                <p:stCondLst>
                  <p:cond evt="onClick" delay="0">
                    <p:tgtEl>
                      <p:spTgt spid="13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afterEffect">
                                  <p:stCondLst>
                                    <p:cond delay="0"/>
                                  </p:stCondLst>
                                  <p:childTnLst>
                                    <p:animEffect transition="out" filter="fade">
                                      <p:cBhvr>
                                        <p:cTn id="78" dur="500"/>
                                        <p:tgtEl>
                                          <p:spTgt spid="122"/>
                                        </p:tgtEl>
                                      </p:cBhvr>
                                    </p:animEffect>
                                    <p:set>
                                      <p:cBhvr>
                                        <p:cTn id="79" dur="1" fill="hold">
                                          <p:stCondLst>
                                            <p:cond delay="499"/>
                                          </p:stCondLst>
                                        </p:cTn>
                                        <p:tgtEl>
                                          <p:spTgt spid="122"/>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115"/>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126"/>
                                        </p:tgtEl>
                                        <p:attrNameLst>
                                          <p:attrName>style.visibility</p:attrName>
                                        </p:attrNameLst>
                                      </p:cBhvr>
                                      <p:to>
                                        <p:strVal val="visible"/>
                                      </p:to>
                                    </p:set>
                                    <p:animEffect transition="in" filter="fade">
                                      <p:cBhvr>
                                        <p:cTn id="85" dur="500"/>
                                        <p:tgtEl>
                                          <p:spTgt spid="126"/>
                                        </p:tgtEl>
                                      </p:cBhvr>
                                    </p:animEffect>
                                  </p:childTnLst>
                                </p:cTn>
                              </p:par>
                            </p:childTnLst>
                          </p:cTn>
                        </p:par>
                      </p:childTnLst>
                    </p:cTn>
                  </p:par>
                </p:childTnLst>
              </p:cTn>
              <p:nextCondLst>
                <p:cond evt="onClick" delay="0">
                  <p:tgtEl>
                    <p:spTgt spid="134"/>
                  </p:tgtEl>
                </p:cond>
              </p:nextCondLst>
            </p:seq>
            <p:seq concurrent="1" nextAc="seek">
              <p:cTn id="86" restart="whenNotActive" fill="hold" evtFilter="cancelBubble" nodeType="interactiveSeq">
                <p:stCondLst>
                  <p:cond evt="onClick" delay="0">
                    <p:tgtEl>
                      <p:spTgt spid="135"/>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27"/>
                                        </p:tgtEl>
                                        <p:attrNameLst>
                                          <p:attrName>style.visibility</p:attrName>
                                        </p:attrNameLst>
                                      </p:cBhvr>
                                      <p:to>
                                        <p:strVal val="visible"/>
                                      </p:to>
                                    </p:set>
                                    <p:animEffect transition="in" filter="fade">
                                      <p:cBhvr>
                                        <p:cTn id="91" dur="500"/>
                                        <p:tgtEl>
                                          <p:spTgt spid="127"/>
                                        </p:tgtEl>
                                      </p:cBhvr>
                                    </p:animEffect>
                                  </p:childTnLst>
                                </p:cTn>
                              </p:par>
                              <p:par>
                                <p:cTn id="92" presetID="1" presetClass="exit" presetSubtype="0" fill="hold" grpId="0" nodeType="withEffect">
                                  <p:stCondLst>
                                    <p:cond delay="0"/>
                                  </p:stCondLst>
                                  <p:childTnLst>
                                    <p:set>
                                      <p:cBhvr>
                                        <p:cTn id="93" dur="1" fill="hold">
                                          <p:stCondLst>
                                            <p:cond delay="0"/>
                                          </p:stCondLst>
                                        </p:cTn>
                                        <p:tgtEl>
                                          <p:spTgt spid="114"/>
                                        </p:tgtEl>
                                        <p:attrNameLst>
                                          <p:attrName>style.visibility</p:attrName>
                                        </p:attrNameLst>
                                      </p:cBhvr>
                                      <p:to>
                                        <p:strVal val="hidden"/>
                                      </p:to>
                                    </p:set>
                                  </p:childTnLst>
                                </p:cTn>
                              </p:par>
                            </p:childTnLst>
                          </p:cTn>
                        </p:par>
                        <p:par>
                          <p:cTn id="94" fill="hold">
                            <p:stCondLst>
                              <p:cond delay="500"/>
                            </p:stCondLst>
                            <p:childTnLst>
                              <p:par>
                                <p:cTn id="95" presetID="10" presetClass="exit" presetSubtype="0" fill="hold" grpId="0" nodeType="afterEffect">
                                  <p:stCondLst>
                                    <p:cond delay="0"/>
                                  </p:stCondLst>
                                  <p:childTnLst>
                                    <p:animEffect transition="out" filter="fade">
                                      <p:cBhvr>
                                        <p:cTn id="96" dur="500"/>
                                        <p:tgtEl>
                                          <p:spTgt spid="123"/>
                                        </p:tgtEl>
                                      </p:cBhvr>
                                    </p:animEffect>
                                    <p:set>
                                      <p:cBhvr>
                                        <p:cTn id="97"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98" restart="whenNotActive" fill="hold" evtFilter="cancelBubble" nodeType="interactiveSeq">
                <p:stCondLst>
                  <p:cond evt="onClick" delay="0">
                    <p:tgtEl>
                      <p:spTgt spid="76"/>
                    </p:tgtEl>
                  </p:cond>
                </p:stCondLst>
                <p:endSync evt="end" delay="0">
                  <p:rtn val="all"/>
                </p:endSync>
                <p:childTnLst>
                  <p:par>
                    <p:cTn id="99" fill="hold">
                      <p:stCondLst>
                        <p:cond delay="0"/>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78"/>
                                        </p:tgtEl>
                                        <p:attrNameLst>
                                          <p:attrName>style.visibility</p:attrName>
                                        </p:attrNameLst>
                                      </p:cBhvr>
                                      <p:to>
                                        <p:strVal val="visible"/>
                                      </p:to>
                                    </p:set>
                                    <p:animEffect transition="in" filter="fade">
                                      <p:cBhvr>
                                        <p:cTn id="103" dur="500"/>
                                        <p:tgtEl>
                                          <p:spTgt spid="78"/>
                                        </p:tgtEl>
                                      </p:cBhvr>
                                    </p:animEffect>
                                  </p:childTnLst>
                                </p:cTn>
                              </p:par>
                            </p:childTnLst>
                          </p:cTn>
                        </p:par>
                        <p:par>
                          <p:cTn id="104" fill="hold">
                            <p:stCondLst>
                              <p:cond delay="500"/>
                            </p:stCondLst>
                            <p:childTnLst>
                              <p:par>
                                <p:cTn id="105" presetID="10" presetClass="exit" presetSubtype="0" fill="hold" grpId="1" nodeType="afterEffect">
                                  <p:stCondLst>
                                    <p:cond delay="2500"/>
                                  </p:stCondLst>
                                  <p:childTnLst>
                                    <p:animEffect transition="out" filter="fade">
                                      <p:cBhvr>
                                        <p:cTn id="106" dur="500"/>
                                        <p:tgtEl>
                                          <p:spTgt spid="78"/>
                                        </p:tgtEl>
                                      </p:cBhvr>
                                    </p:animEffect>
                                    <p:set>
                                      <p:cBhvr>
                                        <p:cTn id="107"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08" restart="whenNotActive" fill="hold" evtFilter="cancelBubble" nodeType="interactiveSeq">
                <p:stCondLst>
                  <p:cond evt="onClick" delay="0">
                    <p:tgtEl>
                      <p:spTgt spid="77"/>
                    </p:tgtEl>
                  </p:cond>
                </p:stCondLst>
                <p:endSync evt="end" delay="0">
                  <p:rtn val="all"/>
                </p:endSync>
                <p:childTnLst>
                  <p:par>
                    <p:cTn id="109" fill="hold">
                      <p:stCondLst>
                        <p:cond delay="0"/>
                      </p:stCondLst>
                      <p:childTnLst>
                        <p:par>
                          <p:cTn id="110" fill="hold">
                            <p:stCondLst>
                              <p:cond delay="0"/>
                            </p:stCondLst>
                            <p:childTnLst>
                              <p:par>
                                <p:cTn id="111" presetID="10" presetClass="entr" presetSubtype="0" fill="hold" grpId="0" nodeType="withEffect">
                                  <p:stCondLst>
                                    <p:cond delay="0"/>
                                  </p:stCondLst>
                                  <p:childTnLst>
                                    <p:set>
                                      <p:cBhvr>
                                        <p:cTn id="112" dur="1" fill="hold">
                                          <p:stCondLst>
                                            <p:cond delay="0"/>
                                          </p:stCondLst>
                                        </p:cTn>
                                        <p:tgtEl>
                                          <p:spTgt spid="79"/>
                                        </p:tgtEl>
                                        <p:attrNameLst>
                                          <p:attrName>style.visibility</p:attrName>
                                        </p:attrNameLst>
                                      </p:cBhvr>
                                      <p:to>
                                        <p:strVal val="visible"/>
                                      </p:to>
                                    </p:set>
                                    <p:animEffect transition="in" filter="fade">
                                      <p:cBhvr>
                                        <p:cTn id="113" dur="500"/>
                                        <p:tgtEl>
                                          <p:spTgt spid="79"/>
                                        </p:tgtEl>
                                      </p:cBhvr>
                                    </p:animEffect>
                                  </p:childTnLst>
                                </p:cTn>
                              </p:par>
                            </p:childTnLst>
                          </p:cTn>
                        </p:par>
                        <p:par>
                          <p:cTn id="114" fill="hold">
                            <p:stCondLst>
                              <p:cond delay="500"/>
                            </p:stCondLst>
                            <p:childTnLst>
                              <p:par>
                                <p:cTn id="115" presetID="10" presetClass="exit" presetSubtype="0" fill="hold" grpId="1" nodeType="afterEffect">
                                  <p:stCondLst>
                                    <p:cond delay="2500"/>
                                  </p:stCondLst>
                                  <p:childTnLst>
                                    <p:animEffect transition="out" filter="fade">
                                      <p:cBhvr>
                                        <p:cTn id="116" dur="500"/>
                                        <p:tgtEl>
                                          <p:spTgt spid="79"/>
                                        </p:tgtEl>
                                      </p:cBhvr>
                                    </p:animEffect>
                                    <p:set>
                                      <p:cBhvr>
                                        <p:cTn id="117"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18" restart="whenNotActive" fill="hold" evtFilter="cancelBubble" nodeType="interactiveSeq">
                <p:stCondLst>
                  <p:cond evt="onClick" delay="0">
                    <p:tgtEl>
                      <p:spTgt spid="119"/>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46"/>
                                        </p:tgtEl>
                                        <p:attrNameLst>
                                          <p:attrName>style.visibility</p:attrName>
                                        </p:attrNameLst>
                                      </p:cBhvr>
                                      <p:to>
                                        <p:strVal val="visible"/>
                                      </p:to>
                                    </p:set>
                                    <p:animEffect transition="in" filter="fade">
                                      <p:cBhvr>
                                        <p:cTn id="123" dur="500"/>
                                        <p:tgtEl>
                                          <p:spTgt spid="146"/>
                                        </p:tgtEl>
                                      </p:cBhvr>
                                    </p:animEffect>
                                  </p:childTnLst>
                                </p:cTn>
                              </p:par>
                            </p:childTnLst>
                          </p:cTn>
                        </p:par>
                        <p:par>
                          <p:cTn id="124" fill="hold">
                            <p:stCondLst>
                              <p:cond delay="500"/>
                            </p:stCondLst>
                            <p:childTnLst>
                              <p:par>
                                <p:cTn id="125" presetID="10" presetClass="exit" presetSubtype="0" fill="hold" grpId="1" nodeType="afterEffect">
                                  <p:stCondLst>
                                    <p:cond delay="2500"/>
                                  </p:stCondLst>
                                  <p:childTnLst>
                                    <p:animEffect transition="out" filter="fade">
                                      <p:cBhvr>
                                        <p:cTn id="126" dur="500"/>
                                        <p:tgtEl>
                                          <p:spTgt spid="146"/>
                                        </p:tgtEl>
                                      </p:cBhvr>
                                    </p:animEffect>
                                    <p:set>
                                      <p:cBhvr>
                                        <p:cTn id="127"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28" restart="whenNotActive" fill="hold" evtFilter="cancelBubble" nodeType="interactiveSeq">
                <p:stCondLst>
                  <p:cond evt="onClick" delay="0">
                    <p:tgtEl>
                      <p:spTgt spid="118"/>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grpId="0" nodeType="withEffect">
                                  <p:stCondLst>
                                    <p:cond delay="0"/>
                                  </p:stCondLst>
                                  <p:childTnLst>
                                    <p:set>
                                      <p:cBhvr>
                                        <p:cTn id="132" dur="1" fill="hold">
                                          <p:stCondLst>
                                            <p:cond delay="0"/>
                                          </p:stCondLst>
                                        </p:cTn>
                                        <p:tgtEl>
                                          <p:spTgt spid="147"/>
                                        </p:tgtEl>
                                        <p:attrNameLst>
                                          <p:attrName>style.visibility</p:attrName>
                                        </p:attrNameLst>
                                      </p:cBhvr>
                                      <p:to>
                                        <p:strVal val="visible"/>
                                      </p:to>
                                    </p:set>
                                    <p:animEffect transition="in" filter="fade">
                                      <p:cBhvr>
                                        <p:cTn id="133" dur="500"/>
                                        <p:tgtEl>
                                          <p:spTgt spid="147"/>
                                        </p:tgtEl>
                                      </p:cBhvr>
                                    </p:animEffect>
                                  </p:childTnLst>
                                </p:cTn>
                              </p:par>
                            </p:childTnLst>
                          </p:cTn>
                        </p:par>
                        <p:par>
                          <p:cTn id="134" fill="hold">
                            <p:stCondLst>
                              <p:cond delay="500"/>
                            </p:stCondLst>
                            <p:childTnLst>
                              <p:par>
                                <p:cTn id="135" presetID="10" presetClass="exit" presetSubtype="0" fill="hold" grpId="1" nodeType="afterEffect">
                                  <p:stCondLst>
                                    <p:cond delay="2500"/>
                                  </p:stCondLst>
                                  <p:childTnLst>
                                    <p:animEffect transition="out" filter="fade">
                                      <p:cBhvr>
                                        <p:cTn id="136" dur="500"/>
                                        <p:tgtEl>
                                          <p:spTgt spid="147"/>
                                        </p:tgtEl>
                                      </p:cBhvr>
                                    </p:animEffect>
                                    <p:set>
                                      <p:cBhvr>
                                        <p:cTn id="137"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38" restart="whenNotActive" fill="hold" evtFilter="cancelBubble" nodeType="interactiveSeq">
                <p:stCondLst>
                  <p:cond evt="onClick" delay="0">
                    <p:tgtEl>
                      <p:spTgt spid="117"/>
                    </p:tgtEl>
                  </p:cond>
                </p:stCondLst>
                <p:endSync evt="end" delay="0">
                  <p:rtn val="all"/>
                </p:endSync>
                <p:childTnLst>
                  <p:par>
                    <p:cTn id="139" fill="hold">
                      <p:stCondLst>
                        <p:cond delay="0"/>
                      </p:stCondLst>
                      <p:childTnLst>
                        <p:par>
                          <p:cTn id="140" fill="hold">
                            <p:stCondLst>
                              <p:cond delay="0"/>
                            </p:stCondLst>
                            <p:childTnLst>
                              <p:par>
                                <p:cTn id="141" presetID="10" presetClass="entr" presetSubtype="0" fill="hold" grpId="0" nodeType="afterEffect">
                                  <p:stCondLst>
                                    <p:cond delay="0"/>
                                  </p:stCondLst>
                                  <p:childTnLst>
                                    <p:set>
                                      <p:cBhvr>
                                        <p:cTn id="142" dur="1" fill="hold">
                                          <p:stCondLst>
                                            <p:cond delay="0"/>
                                          </p:stCondLst>
                                        </p:cTn>
                                        <p:tgtEl>
                                          <p:spTgt spid="148"/>
                                        </p:tgtEl>
                                        <p:attrNameLst>
                                          <p:attrName>style.visibility</p:attrName>
                                        </p:attrNameLst>
                                      </p:cBhvr>
                                      <p:to>
                                        <p:strVal val="visible"/>
                                      </p:to>
                                    </p:set>
                                    <p:animEffect transition="in" filter="fade">
                                      <p:cBhvr>
                                        <p:cTn id="143" dur="500"/>
                                        <p:tgtEl>
                                          <p:spTgt spid="148"/>
                                        </p:tgtEl>
                                      </p:cBhvr>
                                    </p:animEffect>
                                  </p:childTnLst>
                                </p:cTn>
                              </p:par>
                            </p:childTnLst>
                          </p:cTn>
                        </p:par>
                        <p:par>
                          <p:cTn id="144" fill="hold">
                            <p:stCondLst>
                              <p:cond delay="500"/>
                            </p:stCondLst>
                            <p:childTnLst>
                              <p:par>
                                <p:cTn id="145" presetID="10" presetClass="exit" presetSubtype="0" fill="hold" grpId="1" nodeType="afterEffect">
                                  <p:stCondLst>
                                    <p:cond delay="2500"/>
                                  </p:stCondLst>
                                  <p:childTnLst>
                                    <p:animEffect transition="out" filter="fade">
                                      <p:cBhvr>
                                        <p:cTn id="146" dur="500"/>
                                        <p:tgtEl>
                                          <p:spTgt spid="148"/>
                                        </p:tgtEl>
                                      </p:cBhvr>
                                    </p:animEffect>
                                    <p:set>
                                      <p:cBhvr>
                                        <p:cTn id="147"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148" restart="whenNotActive" fill="hold" evtFilter="cancelBubble" nodeType="interactiveSeq">
                <p:stCondLst>
                  <p:cond evt="onClick" delay="0">
                    <p:tgtEl>
                      <p:spTgt spid="116"/>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withEffect">
                                  <p:stCondLst>
                                    <p:cond delay="0"/>
                                  </p:stCondLst>
                                  <p:childTnLst>
                                    <p:set>
                                      <p:cBhvr>
                                        <p:cTn id="152" dur="1" fill="hold">
                                          <p:stCondLst>
                                            <p:cond delay="0"/>
                                          </p:stCondLst>
                                        </p:cTn>
                                        <p:tgtEl>
                                          <p:spTgt spid="149"/>
                                        </p:tgtEl>
                                        <p:attrNameLst>
                                          <p:attrName>style.visibility</p:attrName>
                                        </p:attrNameLst>
                                      </p:cBhvr>
                                      <p:to>
                                        <p:strVal val="visible"/>
                                      </p:to>
                                    </p:set>
                                    <p:animEffect transition="in" filter="fade">
                                      <p:cBhvr>
                                        <p:cTn id="153" dur="500"/>
                                        <p:tgtEl>
                                          <p:spTgt spid="149"/>
                                        </p:tgtEl>
                                      </p:cBhvr>
                                    </p:animEffect>
                                  </p:childTnLst>
                                </p:cTn>
                              </p:par>
                            </p:childTnLst>
                          </p:cTn>
                        </p:par>
                        <p:par>
                          <p:cTn id="154" fill="hold">
                            <p:stCondLst>
                              <p:cond delay="500"/>
                            </p:stCondLst>
                            <p:childTnLst>
                              <p:par>
                                <p:cTn id="155" presetID="10" presetClass="exit" presetSubtype="0" fill="hold" grpId="1" nodeType="afterEffect">
                                  <p:stCondLst>
                                    <p:cond delay="2500"/>
                                  </p:stCondLst>
                                  <p:childTnLst>
                                    <p:animEffect transition="out" filter="fade">
                                      <p:cBhvr>
                                        <p:cTn id="156" dur="500"/>
                                        <p:tgtEl>
                                          <p:spTgt spid="149"/>
                                        </p:tgtEl>
                                      </p:cBhvr>
                                    </p:animEffect>
                                    <p:set>
                                      <p:cBhvr>
                                        <p:cTn id="157" dur="1" fill="hold">
                                          <p:stCondLst>
                                            <p:cond delay="49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158" restart="whenNotActive" fill="hold" evtFilter="cancelBubble" nodeType="interactiveSeq">
                <p:stCondLst>
                  <p:cond evt="onClick" delay="0">
                    <p:tgtEl>
                      <p:spTgt spid="115"/>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withEffect">
                                  <p:stCondLst>
                                    <p:cond delay="0"/>
                                  </p:stCondLst>
                                  <p:childTnLst>
                                    <p:set>
                                      <p:cBhvr>
                                        <p:cTn id="162" dur="1" fill="hold">
                                          <p:stCondLst>
                                            <p:cond delay="0"/>
                                          </p:stCondLst>
                                        </p:cTn>
                                        <p:tgtEl>
                                          <p:spTgt spid="150"/>
                                        </p:tgtEl>
                                        <p:attrNameLst>
                                          <p:attrName>style.visibility</p:attrName>
                                        </p:attrNameLst>
                                      </p:cBhvr>
                                      <p:to>
                                        <p:strVal val="visible"/>
                                      </p:to>
                                    </p:set>
                                    <p:animEffect transition="in" filter="fade">
                                      <p:cBhvr>
                                        <p:cTn id="163" dur="500"/>
                                        <p:tgtEl>
                                          <p:spTgt spid="150"/>
                                        </p:tgtEl>
                                      </p:cBhvr>
                                    </p:animEffect>
                                  </p:childTnLst>
                                </p:cTn>
                              </p:par>
                            </p:childTnLst>
                          </p:cTn>
                        </p:par>
                        <p:par>
                          <p:cTn id="164" fill="hold">
                            <p:stCondLst>
                              <p:cond delay="500"/>
                            </p:stCondLst>
                            <p:childTnLst>
                              <p:par>
                                <p:cTn id="165" presetID="10" presetClass="exit" presetSubtype="0" fill="hold" grpId="1" nodeType="afterEffect">
                                  <p:stCondLst>
                                    <p:cond delay="2500"/>
                                  </p:stCondLst>
                                  <p:childTnLst>
                                    <p:animEffect transition="out" filter="fade">
                                      <p:cBhvr>
                                        <p:cTn id="166" dur="500"/>
                                        <p:tgtEl>
                                          <p:spTgt spid="150"/>
                                        </p:tgtEl>
                                      </p:cBhvr>
                                    </p:animEffect>
                                    <p:set>
                                      <p:cBhvr>
                                        <p:cTn id="167"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168" restart="whenNotActive" fill="hold" evtFilter="cancelBubble" nodeType="interactiveSeq">
                <p:stCondLst>
                  <p:cond evt="onClick" delay="0">
                    <p:tgtEl>
                      <p:spTgt spid="114"/>
                    </p:tgtEl>
                  </p:cond>
                </p:stCondLst>
                <p:endSync evt="end" delay="0">
                  <p:rtn val="all"/>
                </p:endSync>
                <p:childTnLst>
                  <p:par>
                    <p:cTn id="169" fill="hold">
                      <p:stCondLst>
                        <p:cond delay="0"/>
                      </p:stCondLst>
                      <p:childTnLst>
                        <p:par>
                          <p:cTn id="170" fill="hold">
                            <p:stCondLst>
                              <p:cond delay="0"/>
                            </p:stCondLst>
                            <p:childTnLst>
                              <p:par>
                                <p:cTn id="171" presetID="10" presetClass="entr" presetSubtype="0" fill="hold" grpId="0" nodeType="withEffect">
                                  <p:stCondLst>
                                    <p:cond delay="0"/>
                                  </p:stCondLst>
                                  <p:childTnLst>
                                    <p:set>
                                      <p:cBhvr>
                                        <p:cTn id="172" dur="1" fill="hold">
                                          <p:stCondLst>
                                            <p:cond delay="0"/>
                                          </p:stCondLst>
                                        </p:cTn>
                                        <p:tgtEl>
                                          <p:spTgt spid="152"/>
                                        </p:tgtEl>
                                        <p:attrNameLst>
                                          <p:attrName>style.visibility</p:attrName>
                                        </p:attrNameLst>
                                      </p:cBhvr>
                                      <p:to>
                                        <p:strVal val="visible"/>
                                      </p:to>
                                    </p:set>
                                    <p:animEffect transition="in" filter="fade">
                                      <p:cBhvr>
                                        <p:cTn id="173" dur="500"/>
                                        <p:tgtEl>
                                          <p:spTgt spid="152"/>
                                        </p:tgtEl>
                                      </p:cBhvr>
                                    </p:animEffect>
                                  </p:childTnLst>
                                </p:cTn>
                              </p:par>
                            </p:childTnLst>
                          </p:cTn>
                        </p:par>
                        <p:par>
                          <p:cTn id="174" fill="hold">
                            <p:stCondLst>
                              <p:cond delay="500"/>
                            </p:stCondLst>
                            <p:childTnLst>
                              <p:par>
                                <p:cTn id="175" presetID="10" presetClass="exit" presetSubtype="0" fill="hold" grpId="1" nodeType="afterEffect">
                                  <p:stCondLst>
                                    <p:cond delay="2500"/>
                                  </p:stCondLst>
                                  <p:childTnLst>
                                    <p:animEffect transition="out" filter="fade">
                                      <p:cBhvr>
                                        <p:cTn id="176" dur="500"/>
                                        <p:tgtEl>
                                          <p:spTgt spid="152"/>
                                        </p:tgtEl>
                                      </p:cBhvr>
                                    </p:animEffect>
                                    <p:set>
                                      <p:cBhvr>
                                        <p:cTn id="177" dur="1" fill="hold">
                                          <p:stCondLst>
                                            <p:cond delay="499"/>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childTnLst>
        </p:cTn>
      </p:par>
    </p:tnLst>
    <p:bldLst>
      <p:bldP spid="123" grpId="0"/>
      <p:bldP spid="122" grpId="0"/>
      <p:bldP spid="92" grpId="0"/>
      <p:bldP spid="91" grpId="0"/>
      <p:bldP spid="90" grpId="0"/>
      <p:bldP spid="89" grpId="0"/>
      <p:bldP spid="88" grpId="0"/>
      <p:bldP spid="87" grpId="0"/>
      <p:bldP spid="99" grpId="0"/>
      <p:bldP spid="100" grpId="0"/>
      <p:bldP spid="101" grpId="0"/>
      <p:bldP spid="102" grpId="0"/>
      <p:bldP spid="103" grpId="0"/>
      <p:bldP spid="104" grpId="0"/>
      <p:bldP spid="126" grpId="0"/>
      <p:bldP spid="127" grpId="0"/>
      <p:bldP spid="114" grpId="0" animBg="1"/>
      <p:bldP spid="115" grpId="0" animBg="1"/>
      <p:bldP spid="116" grpId="0" animBg="1"/>
      <p:bldP spid="117" grpId="0" animBg="1"/>
      <p:bldP spid="118" grpId="0" animBg="1"/>
      <p:bldP spid="119" grpId="0" animBg="1"/>
      <p:bldP spid="77" grpId="0" animBg="1"/>
      <p:bldP spid="76" grpId="0" animBg="1"/>
      <p:bldP spid="78" grpId="0" animBg="1"/>
      <p:bldP spid="78" grpId="1" animBg="1"/>
      <p:bldP spid="79" grpId="0" animBg="1"/>
      <p:bldP spid="79"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2" grpId="0" animBg="1"/>
      <p:bldP spid="15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Picture 27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5962" y="5005133"/>
            <a:ext cx="1487396" cy="1487394"/>
          </a:xfrm>
          <a:prstGeom prst="rect">
            <a:avLst/>
          </a:prstGeom>
        </p:spPr>
      </p:pic>
      <p:sp>
        <p:nvSpPr>
          <p:cNvPr id="8" name="Rectangle 7">
            <a:extLst>
              <a:ext uri="{FF2B5EF4-FFF2-40B4-BE49-F238E27FC236}">
                <a16:creationId xmlns:a16="http://schemas.microsoft.com/office/drawing/2014/main" id="{614F5470-FF59-4F61-85B4-77808118C3C9}"/>
              </a:ext>
            </a:extLst>
          </p:cNvPr>
          <p:cNvSpPr/>
          <p:nvPr/>
        </p:nvSpPr>
        <p:spPr>
          <a:xfrm>
            <a:off x="4693610" y="5832163"/>
            <a:ext cx="3048000" cy="369888"/>
          </a:xfrm>
          <a:prstGeom prst="rect">
            <a:avLst/>
          </a:prstGeom>
        </p:spPr>
        <p:txBody>
          <a:bodyPr wrap="none">
            <a:spAutoFit/>
          </a:bodyPr>
          <a:lstStyle/>
          <a:p>
            <a:pPr eaLnBrk="1" fontAlgn="auto" hangingPunct="1">
              <a:spcBef>
                <a:spcPts val="0"/>
              </a:spcBef>
              <a:spcAft>
                <a:spcPts val="0"/>
              </a:spcAft>
              <a:defRPr/>
            </a:pPr>
            <a:r>
              <a:rPr lang="en-GB" dirty="0">
                <a:solidFill>
                  <a:srgbClr val="08743A"/>
                </a:solidFill>
                <a:latin typeface="+mn-lt"/>
              </a:rPr>
              <a:t>The first digit of the code is</a:t>
            </a:r>
          </a:p>
        </p:txBody>
      </p:sp>
      <p:sp>
        <p:nvSpPr>
          <p:cNvPr id="10" name="1">
            <a:extLst>
              <a:ext uri="{FF2B5EF4-FFF2-40B4-BE49-F238E27FC236}">
                <a16:creationId xmlns:a16="http://schemas.microsoft.com/office/drawing/2014/main" id="{B23AEFDF-1ECD-4706-B1D5-5E7A3472E2DB}"/>
              </a:ext>
            </a:extLst>
          </p:cNvPr>
          <p:cNvSpPr/>
          <p:nvPr/>
        </p:nvSpPr>
        <p:spPr>
          <a:xfrm>
            <a:off x="7815261" y="5696627"/>
            <a:ext cx="407988" cy="504000"/>
          </a:xfrm>
          <a:prstGeom prst="roundRect">
            <a:avLst/>
          </a:prstGeom>
          <a:solidFill>
            <a:schemeClr val="bg1"/>
          </a:solidFill>
          <a:ln>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ectangle 10">
            <a:extLst>
              <a:ext uri="{FF2B5EF4-FFF2-40B4-BE49-F238E27FC236}">
                <a16:creationId xmlns:a16="http://schemas.microsoft.com/office/drawing/2014/main" id="{A5A9B2E3-F917-41F8-B014-CD54EC2A0332}"/>
              </a:ext>
            </a:extLst>
          </p:cNvPr>
          <p:cNvSpPr/>
          <p:nvPr/>
        </p:nvSpPr>
        <p:spPr>
          <a:xfrm>
            <a:off x="7823199" y="5662769"/>
            <a:ext cx="398462" cy="553998"/>
          </a:xfrm>
          <a:prstGeom prst="rect">
            <a:avLst/>
          </a:prstGeom>
        </p:spPr>
        <p:txBody>
          <a:bodyPr>
            <a:spAutoFit/>
          </a:bodyPr>
          <a:lstStyle/>
          <a:p>
            <a:pPr eaLnBrk="1" fontAlgn="auto" hangingPunct="1">
              <a:spcBef>
                <a:spcPts val="0"/>
              </a:spcBef>
              <a:spcAft>
                <a:spcPts val="0"/>
              </a:spcAft>
              <a:defRPr/>
            </a:pPr>
            <a:r>
              <a:rPr lang="en-GB" sz="3000" b="1" dirty="0">
                <a:solidFill>
                  <a:srgbClr val="08743A"/>
                </a:solidFill>
              </a:rPr>
              <a:t>5</a:t>
            </a:r>
          </a:p>
        </p:txBody>
      </p:sp>
      <p:sp>
        <p:nvSpPr>
          <p:cNvPr id="18" name="Reveal answer 1"/>
          <p:cNvSpPr/>
          <p:nvPr/>
        </p:nvSpPr>
        <p:spPr>
          <a:xfrm>
            <a:off x="6104626" y="5760986"/>
            <a:ext cx="1491778" cy="330583"/>
          </a:xfrm>
          <a:prstGeom prst="round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dirty="0"/>
              <a:t>Reveal answer</a:t>
            </a:r>
          </a:p>
        </p:txBody>
      </p:sp>
      <p:sp>
        <p:nvSpPr>
          <p:cNvPr id="2" name="Title 1"/>
          <p:cNvSpPr>
            <a:spLocks noGrp="1"/>
          </p:cNvSpPr>
          <p:nvPr>
            <p:ph type="title"/>
          </p:nvPr>
        </p:nvSpPr>
        <p:spPr/>
        <p:txBody>
          <a:bodyPr/>
          <a:lstStyle/>
          <a:p>
            <a:r>
              <a:rPr lang="en-GB" dirty="0"/>
              <a:t>Clue 1</a:t>
            </a:r>
          </a:p>
        </p:txBody>
      </p:sp>
      <p:sp>
        <p:nvSpPr>
          <p:cNvPr id="3" name="Rectangle 2"/>
          <p:cNvSpPr/>
          <p:nvPr/>
        </p:nvSpPr>
        <p:spPr>
          <a:xfrm>
            <a:off x="766070" y="1909412"/>
            <a:ext cx="7632700" cy="882742"/>
          </a:xfrm>
          <a:prstGeom prst="rect">
            <a:avLst/>
          </a:prstGeom>
        </p:spPr>
        <p:txBody>
          <a:bodyPr wrap="square">
            <a:spAutoFit/>
          </a:bodyPr>
          <a:lstStyle/>
          <a:p>
            <a:pPr>
              <a:lnSpc>
                <a:spcPct val="107000"/>
              </a:lnSpc>
              <a:spcAft>
                <a:spcPts val="800"/>
              </a:spcAft>
            </a:pPr>
            <a:r>
              <a:rPr lang="en-GB" sz="1600" dirty="0">
                <a:ea typeface="Calibri"/>
                <a:cs typeface="Times New Roman"/>
              </a:rPr>
              <a:t>A book on multiplication tables provides the first clue. A page in the book contains tables triangles. Check that in each triangle, two of the numbers multiply to make the third.</a:t>
            </a:r>
            <a:endParaRPr lang="en-GB" sz="1600" dirty="0">
              <a:latin typeface="Calibri"/>
              <a:ea typeface="Calibri"/>
              <a:cs typeface="Times New Roman"/>
            </a:endParaRPr>
          </a:p>
        </p:txBody>
      </p:sp>
      <p:sp>
        <p:nvSpPr>
          <p:cNvPr id="15" name="Rectangle 14"/>
          <p:cNvSpPr/>
          <p:nvPr/>
        </p:nvSpPr>
        <p:spPr>
          <a:xfrm>
            <a:off x="755650" y="5254732"/>
            <a:ext cx="7632700" cy="374846"/>
          </a:xfrm>
          <a:prstGeom prst="rect">
            <a:avLst/>
          </a:prstGeom>
        </p:spPr>
        <p:txBody>
          <a:bodyPr wrap="square">
            <a:spAutoFit/>
          </a:bodyPr>
          <a:lstStyle/>
          <a:p>
            <a:pPr>
              <a:lnSpc>
                <a:spcPct val="107000"/>
              </a:lnSpc>
              <a:spcAft>
                <a:spcPts val="800"/>
              </a:spcAft>
            </a:pPr>
            <a:r>
              <a:rPr lang="en-GB" b="1" dirty="0">
                <a:ea typeface="Calibri"/>
                <a:cs typeface="Times New Roman"/>
              </a:rPr>
              <a:t>The number of incorrect tables gives the first clue.</a:t>
            </a:r>
            <a:endParaRPr lang="en-GB" sz="1050" b="1" dirty="0">
              <a:latin typeface="Calibri"/>
              <a:ea typeface="Calibri"/>
              <a:cs typeface="Times New Roman"/>
            </a:endParaRPr>
          </a:p>
        </p:txBody>
      </p:sp>
      <p:sp>
        <p:nvSpPr>
          <p:cNvPr id="12" name="Hyperlink">
            <a:hlinkClick r:id="rId3" action="ppaction://hlinksldjump"/>
          </p:cNvPr>
          <p:cNvSpPr/>
          <p:nvPr/>
        </p:nvSpPr>
        <p:spPr>
          <a:xfrm>
            <a:off x="7634288" y="5231212"/>
            <a:ext cx="776287" cy="1083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5" name="Group 214"/>
          <p:cNvGrpSpPr/>
          <p:nvPr/>
        </p:nvGrpSpPr>
        <p:grpSpPr>
          <a:xfrm>
            <a:off x="952535" y="2854801"/>
            <a:ext cx="1140799" cy="1038291"/>
            <a:chOff x="977058" y="3023894"/>
            <a:chExt cx="1140799" cy="1038291"/>
          </a:xfrm>
        </p:grpSpPr>
        <p:grpSp>
          <p:nvGrpSpPr>
            <p:cNvPr id="113" name="Group 112"/>
            <p:cNvGrpSpPr/>
            <p:nvPr/>
          </p:nvGrpSpPr>
          <p:grpSpPr>
            <a:xfrm>
              <a:off x="977058" y="3023894"/>
              <a:ext cx="1140799" cy="1038291"/>
              <a:chOff x="977058" y="3023894"/>
              <a:chExt cx="1140799" cy="1038291"/>
            </a:xfrm>
          </p:grpSpPr>
          <p:sp>
            <p:nvSpPr>
              <p:cNvPr id="4" name="Oval 3"/>
              <p:cNvSpPr/>
              <p:nvPr/>
            </p:nvSpPr>
            <p:spPr>
              <a:xfrm>
                <a:off x="1321546" y="302389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977058"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1666036"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a:stCxn id="16" idx="6"/>
                <a:endCxn id="19" idx="2"/>
              </p:cNvCxnSpPr>
              <p:nvPr/>
            </p:nvCxnSpPr>
            <p:spPr>
              <a:xfrm>
                <a:off x="1428879" y="3836275"/>
                <a:ext cx="237157"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8000000">
                <a:off x="1256986" y="3534862"/>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4400000">
                <a:off x="1594689" y="3534861"/>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grpSp>
        <p:sp>
          <p:nvSpPr>
            <p:cNvPr id="92" name="TextBox 91"/>
            <p:cNvSpPr txBox="1"/>
            <p:nvPr/>
          </p:nvSpPr>
          <p:spPr>
            <a:xfrm>
              <a:off x="1335295" y="3056864"/>
              <a:ext cx="412067" cy="369332"/>
            </a:xfrm>
            <a:prstGeom prst="rect">
              <a:avLst/>
            </a:prstGeom>
            <a:noFill/>
          </p:spPr>
          <p:txBody>
            <a:bodyPr wrap="square" rtlCol="0">
              <a:spAutoFit/>
            </a:bodyPr>
            <a:lstStyle/>
            <a:p>
              <a:pPr algn="ctr"/>
              <a:r>
                <a:rPr lang="en-GB" b="1" dirty="0"/>
                <a:t>21</a:t>
              </a:r>
            </a:p>
          </p:txBody>
        </p:sp>
        <p:sp>
          <p:nvSpPr>
            <p:cNvPr id="93" name="TextBox 92"/>
            <p:cNvSpPr txBox="1"/>
            <p:nvPr/>
          </p:nvSpPr>
          <p:spPr>
            <a:xfrm>
              <a:off x="1059909" y="3650047"/>
              <a:ext cx="275386" cy="369332"/>
            </a:xfrm>
            <a:prstGeom prst="rect">
              <a:avLst/>
            </a:prstGeom>
            <a:noFill/>
          </p:spPr>
          <p:txBody>
            <a:bodyPr wrap="square" rtlCol="0">
              <a:spAutoFit/>
            </a:bodyPr>
            <a:lstStyle/>
            <a:p>
              <a:pPr algn="ctr"/>
              <a:r>
                <a:rPr lang="en-GB" b="1" dirty="0"/>
                <a:t>3</a:t>
              </a:r>
            </a:p>
          </p:txBody>
        </p:sp>
        <p:sp>
          <p:nvSpPr>
            <p:cNvPr id="94" name="TextBox 93"/>
            <p:cNvSpPr txBox="1"/>
            <p:nvPr/>
          </p:nvSpPr>
          <p:spPr>
            <a:xfrm>
              <a:off x="1754253" y="3652105"/>
              <a:ext cx="275386" cy="369332"/>
            </a:xfrm>
            <a:prstGeom prst="rect">
              <a:avLst/>
            </a:prstGeom>
            <a:noFill/>
          </p:spPr>
          <p:txBody>
            <a:bodyPr wrap="square" rtlCol="0">
              <a:spAutoFit/>
            </a:bodyPr>
            <a:lstStyle/>
            <a:p>
              <a:pPr algn="ctr"/>
              <a:r>
                <a:rPr lang="en-GB" b="1" dirty="0"/>
                <a:t>7</a:t>
              </a:r>
            </a:p>
          </p:txBody>
        </p:sp>
      </p:grpSp>
      <p:grpSp>
        <p:nvGrpSpPr>
          <p:cNvPr id="216" name="Group 215"/>
          <p:cNvGrpSpPr/>
          <p:nvPr/>
        </p:nvGrpSpPr>
        <p:grpSpPr>
          <a:xfrm>
            <a:off x="2481641" y="2854801"/>
            <a:ext cx="1140799" cy="1038291"/>
            <a:chOff x="2355014" y="3023894"/>
            <a:chExt cx="1140799" cy="1038291"/>
          </a:xfrm>
        </p:grpSpPr>
        <p:grpSp>
          <p:nvGrpSpPr>
            <p:cNvPr id="124" name="Group 123"/>
            <p:cNvGrpSpPr/>
            <p:nvPr/>
          </p:nvGrpSpPr>
          <p:grpSpPr>
            <a:xfrm>
              <a:off x="2355014" y="3023894"/>
              <a:ext cx="1140799" cy="1038291"/>
              <a:chOff x="977058" y="3023894"/>
              <a:chExt cx="1140799" cy="1038291"/>
            </a:xfrm>
          </p:grpSpPr>
          <p:sp>
            <p:nvSpPr>
              <p:cNvPr id="125" name="Oval 124"/>
              <p:cNvSpPr/>
              <p:nvPr/>
            </p:nvSpPr>
            <p:spPr>
              <a:xfrm>
                <a:off x="1321546" y="302389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Oval 125"/>
              <p:cNvSpPr/>
              <p:nvPr/>
            </p:nvSpPr>
            <p:spPr>
              <a:xfrm>
                <a:off x="977058"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Oval 126"/>
              <p:cNvSpPr/>
              <p:nvPr/>
            </p:nvSpPr>
            <p:spPr>
              <a:xfrm>
                <a:off x="1666036"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8" name="Straight Connector 127"/>
              <p:cNvCxnSpPr>
                <a:stCxn id="126" idx="6"/>
                <a:endCxn id="127" idx="2"/>
              </p:cNvCxnSpPr>
              <p:nvPr/>
            </p:nvCxnSpPr>
            <p:spPr>
              <a:xfrm>
                <a:off x="1428879" y="3836275"/>
                <a:ext cx="237157"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8000000">
                <a:off x="1256986" y="3534862"/>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4400000">
                <a:off x="1594689" y="3534861"/>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grpSp>
        <p:sp>
          <p:nvSpPr>
            <p:cNvPr id="131" name="TextBox 130"/>
            <p:cNvSpPr txBox="1"/>
            <p:nvPr/>
          </p:nvSpPr>
          <p:spPr>
            <a:xfrm>
              <a:off x="2667153" y="3056864"/>
              <a:ext cx="504264" cy="369332"/>
            </a:xfrm>
            <a:prstGeom prst="rect">
              <a:avLst/>
            </a:prstGeom>
            <a:noFill/>
          </p:spPr>
          <p:txBody>
            <a:bodyPr wrap="square" rtlCol="0">
              <a:spAutoFit/>
            </a:bodyPr>
            <a:lstStyle/>
            <a:p>
              <a:pPr algn="ctr"/>
              <a:r>
                <a:rPr lang="en-GB" b="1" dirty="0"/>
                <a:t>29</a:t>
              </a:r>
            </a:p>
          </p:txBody>
        </p:sp>
        <p:sp>
          <p:nvSpPr>
            <p:cNvPr id="132" name="TextBox 131"/>
            <p:cNvSpPr txBox="1"/>
            <p:nvPr/>
          </p:nvSpPr>
          <p:spPr>
            <a:xfrm>
              <a:off x="2437865" y="3650047"/>
              <a:ext cx="275386" cy="369332"/>
            </a:xfrm>
            <a:prstGeom prst="rect">
              <a:avLst/>
            </a:prstGeom>
            <a:noFill/>
          </p:spPr>
          <p:txBody>
            <a:bodyPr wrap="square" rtlCol="0">
              <a:spAutoFit/>
            </a:bodyPr>
            <a:lstStyle/>
            <a:p>
              <a:pPr algn="ctr"/>
              <a:r>
                <a:rPr lang="en-GB" b="1" dirty="0"/>
                <a:t>3</a:t>
              </a:r>
            </a:p>
          </p:txBody>
        </p:sp>
        <p:sp>
          <p:nvSpPr>
            <p:cNvPr id="133" name="TextBox 132"/>
            <p:cNvSpPr txBox="1"/>
            <p:nvPr/>
          </p:nvSpPr>
          <p:spPr>
            <a:xfrm>
              <a:off x="3132209" y="3652105"/>
              <a:ext cx="275386" cy="369332"/>
            </a:xfrm>
            <a:prstGeom prst="rect">
              <a:avLst/>
            </a:prstGeom>
            <a:noFill/>
          </p:spPr>
          <p:txBody>
            <a:bodyPr wrap="square" rtlCol="0">
              <a:spAutoFit/>
            </a:bodyPr>
            <a:lstStyle/>
            <a:p>
              <a:pPr algn="ctr"/>
              <a:r>
                <a:rPr lang="en-GB" b="1" dirty="0"/>
                <a:t>9</a:t>
              </a:r>
            </a:p>
          </p:txBody>
        </p:sp>
      </p:grpSp>
      <p:grpSp>
        <p:nvGrpSpPr>
          <p:cNvPr id="217" name="Group 216"/>
          <p:cNvGrpSpPr/>
          <p:nvPr/>
        </p:nvGrpSpPr>
        <p:grpSpPr>
          <a:xfrm>
            <a:off x="4010746" y="2854801"/>
            <a:ext cx="1140799" cy="1038291"/>
            <a:chOff x="3734761" y="3023894"/>
            <a:chExt cx="1140799" cy="1038291"/>
          </a:xfrm>
        </p:grpSpPr>
        <p:grpSp>
          <p:nvGrpSpPr>
            <p:cNvPr id="134" name="Group 133"/>
            <p:cNvGrpSpPr/>
            <p:nvPr/>
          </p:nvGrpSpPr>
          <p:grpSpPr>
            <a:xfrm>
              <a:off x="3734761" y="3023894"/>
              <a:ext cx="1140799" cy="1038291"/>
              <a:chOff x="977058" y="3023894"/>
              <a:chExt cx="1140799" cy="1038291"/>
            </a:xfrm>
          </p:grpSpPr>
          <p:sp>
            <p:nvSpPr>
              <p:cNvPr id="135" name="Oval 134"/>
              <p:cNvSpPr/>
              <p:nvPr/>
            </p:nvSpPr>
            <p:spPr>
              <a:xfrm>
                <a:off x="1321546" y="302389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Oval 135"/>
              <p:cNvSpPr/>
              <p:nvPr/>
            </p:nvSpPr>
            <p:spPr>
              <a:xfrm>
                <a:off x="977058"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p:cNvSpPr/>
              <p:nvPr/>
            </p:nvSpPr>
            <p:spPr>
              <a:xfrm>
                <a:off x="1666036"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8" name="Straight Connector 137"/>
              <p:cNvCxnSpPr>
                <a:stCxn id="136" idx="6"/>
                <a:endCxn id="137" idx="2"/>
              </p:cNvCxnSpPr>
              <p:nvPr/>
            </p:nvCxnSpPr>
            <p:spPr>
              <a:xfrm>
                <a:off x="1428879" y="3836275"/>
                <a:ext cx="237157"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8000000">
                <a:off x="1256986" y="3534862"/>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14400000">
                <a:off x="1594689" y="3534861"/>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grpSp>
        <p:sp>
          <p:nvSpPr>
            <p:cNvPr id="141" name="TextBox 140"/>
            <p:cNvSpPr txBox="1"/>
            <p:nvPr/>
          </p:nvSpPr>
          <p:spPr>
            <a:xfrm>
              <a:off x="4052597" y="3056864"/>
              <a:ext cx="511920" cy="369332"/>
            </a:xfrm>
            <a:prstGeom prst="rect">
              <a:avLst/>
            </a:prstGeom>
            <a:noFill/>
          </p:spPr>
          <p:txBody>
            <a:bodyPr wrap="square" rtlCol="0">
              <a:spAutoFit/>
            </a:bodyPr>
            <a:lstStyle/>
            <a:p>
              <a:pPr algn="ctr"/>
              <a:r>
                <a:rPr lang="en-GB" b="1" dirty="0"/>
                <a:t>32</a:t>
              </a:r>
            </a:p>
          </p:txBody>
        </p:sp>
        <p:sp>
          <p:nvSpPr>
            <p:cNvPr id="142" name="TextBox 141"/>
            <p:cNvSpPr txBox="1"/>
            <p:nvPr/>
          </p:nvSpPr>
          <p:spPr>
            <a:xfrm>
              <a:off x="3817612" y="3650047"/>
              <a:ext cx="275386" cy="369332"/>
            </a:xfrm>
            <a:prstGeom prst="rect">
              <a:avLst/>
            </a:prstGeom>
            <a:noFill/>
          </p:spPr>
          <p:txBody>
            <a:bodyPr wrap="square" rtlCol="0">
              <a:spAutoFit/>
            </a:bodyPr>
            <a:lstStyle/>
            <a:p>
              <a:pPr algn="ctr"/>
              <a:r>
                <a:rPr lang="en-GB" b="1" dirty="0"/>
                <a:t>4</a:t>
              </a:r>
            </a:p>
          </p:txBody>
        </p:sp>
        <p:sp>
          <p:nvSpPr>
            <p:cNvPr id="143" name="TextBox 142"/>
            <p:cNvSpPr txBox="1"/>
            <p:nvPr/>
          </p:nvSpPr>
          <p:spPr>
            <a:xfrm>
              <a:off x="4511956" y="3652105"/>
              <a:ext cx="275386" cy="369332"/>
            </a:xfrm>
            <a:prstGeom prst="rect">
              <a:avLst/>
            </a:prstGeom>
            <a:noFill/>
          </p:spPr>
          <p:txBody>
            <a:bodyPr wrap="square" rtlCol="0">
              <a:spAutoFit/>
            </a:bodyPr>
            <a:lstStyle/>
            <a:p>
              <a:pPr algn="ctr"/>
              <a:r>
                <a:rPr lang="en-GB" b="1" dirty="0"/>
                <a:t>8</a:t>
              </a:r>
            </a:p>
          </p:txBody>
        </p:sp>
      </p:grpSp>
      <p:grpSp>
        <p:nvGrpSpPr>
          <p:cNvPr id="218" name="Group 217"/>
          <p:cNvGrpSpPr/>
          <p:nvPr/>
        </p:nvGrpSpPr>
        <p:grpSpPr>
          <a:xfrm>
            <a:off x="5539851" y="2854801"/>
            <a:ext cx="1140799" cy="1038291"/>
            <a:chOff x="5101916" y="3023894"/>
            <a:chExt cx="1140799" cy="1038291"/>
          </a:xfrm>
        </p:grpSpPr>
        <p:grpSp>
          <p:nvGrpSpPr>
            <p:cNvPr id="144" name="Group 143"/>
            <p:cNvGrpSpPr/>
            <p:nvPr/>
          </p:nvGrpSpPr>
          <p:grpSpPr>
            <a:xfrm>
              <a:off x="5101916" y="3023894"/>
              <a:ext cx="1140799" cy="1038291"/>
              <a:chOff x="977058" y="3023894"/>
              <a:chExt cx="1140799" cy="1038291"/>
            </a:xfrm>
          </p:grpSpPr>
          <p:sp>
            <p:nvSpPr>
              <p:cNvPr id="145" name="Oval 144"/>
              <p:cNvSpPr/>
              <p:nvPr/>
            </p:nvSpPr>
            <p:spPr>
              <a:xfrm>
                <a:off x="1321546" y="302389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p:cNvSpPr/>
              <p:nvPr/>
            </p:nvSpPr>
            <p:spPr>
              <a:xfrm>
                <a:off x="977058"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p:cNvSpPr/>
              <p:nvPr/>
            </p:nvSpPr>
            <p:spPr>
              <a:xfrm>
                <a:off x="1666036"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8" name="Straight Connector 147"/>
              <p:cNvCxnSpPr>
                <a:stCxn id="146" idx="6"/>
                <a:endCxn id="147" idx="2"/>
              </p:cNvCxnSpPr>
              <p:nvPr/>
            </p:nvCxnSpPr>
            <p:spPr>
              <a:xfrm>
                <a:off x="1428879" y="3836275"/>
                <a:ext cx="237157"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8000000">
                <a:off x="1256986" y="3534862"/>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4400000">
                <a:off x="1594689" y="3534861"/>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grpSp>
        <p:sp>
          <p:nvSpPr>
            <p:cNvPr id="151" name="TextBox 150"/>
            <p:cNvSpPr txBox="1"/>
            <p:nvPr/>
          </p:nvSpPr>
          <p:spPr>
            <a:xfrm>
              <a:off x="5443673" y="3056864"/>
              <a:ext cx="464078" cy="369332"/>
            </a:xfrm>
            <a:prstGeom prst="rect">
              <a:avLst/>
            </a:prstGeom>
            <a:noFill/>
          </p:spPr>
          <p:txBody>
            <a:bodyPr wrap="square" rtlCol="0">
              <a:spAutoFit/>
            </a:bodyPr>
            <a:lstStyle/>
            <a:p>
              <a:pPr algn="ctr"/>
              <a:r>
                <a:rPr lang="en-GB" b="1" dirty="0"/>
                <a:t>24</a:t>
              </a:r>
            </a:p>
          </p:txBody>
        </p:sp>
        <p:sp>
          <p:nvSpPr>
            <p:cNvPr id="152" name="TextBox 151"/>
            <p:cNvSpPr txBox="1"/>
            <p:nvPr/>
          </p:nvSpPr>
          <p:spPr>
            <a:xfrm>
              <a:off x="5184767" y="3650047"/>
              <a:ext cx="275386" cy="369332"/>
            </a:xfrm>
            <a:prstGeom prst="rect">
              <a:avLst/>
            </a:prstGeom>
            <a:noFill/>
          </p:spPr>
          <p:txBody>
            <a:bodyPr wrap="square" rtlCol="0">
              <a:spAutoFit/>
            </a:bodyPr>
            <a:lstStyle/>
            <a:p>
              <a:pPr algn="ctr"/>
              <a:r>
                <a:rPr lang="en-GB" b="1" dirty="0"/>
                <a:t>4</a:t>
              </a:r>
            </a:p>
          </p:txBody>
        </p:sp>
        <p:sp>
          <p:nvSpPr>
            <p:cNvPr id="153" name="TextBox 152"/>
            <p:cNvSpPr txBox="1"/>
            <p:nvPr/>
          </p:nvSpPr>
          <p:spPr>
            <a:xfrm>
              <a:off x="5879111" y="3652105"/>
              <a:ext cx="275386" cy="369332"/>
            </a:xfrm>
            <a:prstGeom prst="rect">
              <a:avLst/>
            </a:prstGeom>
            <a:noFill/>
          </p:spPr>
          <p:txBody>
            <a:bodyPr wrap="square" rtlCol="0">
              <a:spAutoFit/>
            </a:bodyPr>
            <a:lstStyle/>
            <a:p>
              <a:pPr algn="ctr"/>
              <a:r>
                <a:rPr lang="en-GB" b="1" dirty="0"/>
                <a:t>5</a:t>
              </a:r>
            </a:p>
          </p:txBody>
        </p:sp>
      </p:grpSp>
      <p:grpSp>
        <p:nvGrpSpPr>
          <p:cNvPr id="219" name="Group 218"/>
          <p:cNvGrpSpPr/>
          <p:nvPr/>
        </p:nvGrpSpPr>
        <p:grpSpPr>
          <a:xfrm>
            <a:off x="7068957" y="2854801"/>
            <a:ext cx="1140799" cy="1038291"/>
            <a:chOff x="6520500" y="3026698"/>
            <a:chExt cx="1140799" cy="1038291"/>
          </a:xfrm>
        </p:grpSpPr>
        <p:grpSp>
          <p:nvGrpSpPr>
            <p:cNvPr id="154" name="Group 153"/>
            <p:cNvGrpSpPr/>
            <p:nvPr/>
          </p:nvGrpSpPr>
          <p:grpSpPr>
            <a:xfrm>
              <a:off x="6520500" y="3026698"/>
              <a:ext cx="1140799" cy="1038291"/>
              <a:chOff x="977058" y="3023894"/>
              <a:chExt cx="1140799" cy="1038291"/>
            </a:xfrm>
          </p:grpSpPr>
          <p:sp>
            <p:nvSpPr>
              <p:cNvPr id="155" name="Oval 154"/>
              <p:cNvSpPr/>
              <p:nvPr/>
            </p:nvSpPr>
            <p:spPr>
              <a:xfrm>
                <a:off x="1321546" y="302389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Oval 155"/>
              <p:cNvSpPr/>
              <p:nvPr/>
            </p:nvSpPr>
            <p:spPr>
              <a:xfrm>
                <a:off x="977058"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Oval 156"/>
              <p:cNvSpPr/>
              <p:nvPr/>
            </p:nvSpPr>
            <p:spPr>
              <a:xfrm>
                <a:off x="1666036"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8" name="Straight Connector 157"/>
              <p:cNvCxnSpPr>
                <a:stCxn id="156" idx="6"/>
                <a:endCxn id="157" idx="2"/>
              </p:cNvCxnSpPr>
              <p:nvPr/>
            </p:nvCxnSpPr>
            <p:spPr>
              <a:xfrm>
                <a:off x="1428879" y="3836275"/>
                <a:ext cx="237157"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rot="18000000">
                <a:off x="1256986" y="3534862"/>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4400000">
                <a:off x="1594689" y="3534861"/>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grpSp>
        <p:sp>
          <p:nvSpPr>
            <p:cNvPr id="161" name="TextBox 160"/>
            <p:cNvSpPr txBox="1"/>
            <p:nvPr/>
          </p:nvSpPr>
          <p:spPr>
            <a:xfrm>
              <a:off x="6862257" y="3059668"/>
              <a:ext cx="464078" cy="369332"/>
            </a:xfrm>
            <a:prstGeom prst="rect">
              <a:avLst/>
            </a:prstGeom>
            <a:noFill/>
          </p:spPr>
          <p:txBody>
            <a:bodyPr wrap="square" rtlCol="0">
              <a:spAutoFit/>
            </a:bodyPr>
            <a:lstStyle/>
            <a:p>
              <a:pPr algn="ctr"/>
              <a:r>
                <a:rPr lang="en-GB" b="1" dirty="0"/>
                <a:t>44</a:t>
              </a:r>
            </a:p>
          </p:txBody>
        </p:sp>
        <p:sp>
          <p:nvSpPr>
            <p:cNvPr id="162" name="TextBox 161"/>
            <p:cNvSpPr txBox="1"/>
            <p:nvPr/>
          </p:nvSpPr>
          <p:spPr>
            <a:xfrm>
              <a:off x="6603351" y="3652851"/>
              <a:ext cx="275386" cy="369332"/>
            </a:xfrm>
            <a:prstGeom prst="rect">
              <a:avLst/>
            </a:prstGeom>
            <a:noFill/>
          </p:spPr>
          <p:txBody>
            <a:bodyPr wrap="square" rtlCol="0">
              <a:spAutoFit/>
            </a:bodyPr>
            <a:lstStyle/>
            <a:p>
              <a:pPr algn="ctr"/>
              <a:r>
                <a:rPr lang="en-GB" b="1" dirty="0"/>
                <a:t>4</a:t>
              </a:r>
            </a:p>
          </p:txBody>
        </p:sp>
        <p:sp>
          <p:nvSpPr>
            <p:cNvPr id="163" name="TextBox 162"/>
            <p:cNvSpPr txBox="1"/>
            <p:nvPr/>
          </p:nvSpPr>
          <p:spPr>
            <a:xfrm>
              <a:off x="7241686" y="3654909"/>
              <a:ext cx="387404" cy="369332"/>
            </a:xfrm>
            <a:prstGeom prst="rect">
              <a:avLst/>
            </a:prstGeom>
            <a:noFill/>
          </p:spPr>
          <p:txBody>
            <a:bodyPr wrap="square" rtlCol="0">
              <a:spAutoFit/>
            </a:bodyPr>
            <a:lstStyle/>
            <a:p>
              <a:pPr algn="ctr"/>
              <a:r>
                <a:rPr lang="en-GB" b="1" dirty="0"/>
                <a:t>11</a:t>
              </a:r>
            </a:p>
          </p:txBody>
        </p:sp>
      </p:grpSp>
      <p:grpSp>
        <p:nvGrpSpPr>
          <p:cNvPr id="214" name="Group 213"/>
          <p:cNvGrpSpPr/>
          <p:nvPr/>
        </p:nvGrpSpPr>
        <p:grpSpPr>
          <a:xfrm>
            <a:off x="952535" y="4030784"/>
            <a:ext cx="1140799" cy="1038291"/>
            <a:chOff x="980900" y="4263379"/>
            <a:chExt cx="1140799" cy="1038291"/>
          </a:xfrm>
        </p:grpSpPr>
        <p:grpSp>
          <p:nvGrpSpPr>
            <p:cNvPr id="164" name="Group 163"/>
            <p:cNvGrpSpPr/>
            <p:nvPr/>
          </p:nvGrpSpPr>
          <p:grpSpPr>
            <a:xfrm>
              <a:off x="980900" y="4263379"/>
              <a:ext cx="1140799" cy="1038291"/>
              <a:chOff x="977058" y="3023894"/>
              <a:chExt cx="1140799" cy="1038291"/>
            </a:xfrm>
          </p:grpSpPr>
          <p:sp>
            <p:nvSpPr>
              <p:cNvPr id="165" name="Oval 164"/>
              <p:cNvSpPr/>
              <p:nvPr/>
            </p:nvSpPr>
            <p:spPr>
              <a:xfrm>
                <a:off x="1321546" y="302389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Oval 165"/>
              <p:cNvSpPr/>
              <p:nvPr/>
            </p:nvSpPr>
            <p:spPr>
              <a:xfrm>
                <a:off x="977058"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l 166"/>
              <p:cNvSpPr/>
              <p:nvPr/>
            </p:nvSpPr>
            <p:spPr>
              <a:xfrm>
                <a:off x="1666036"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8" name="Straight Connector 167"/>
              <p:cNvCxnSpPr>
                <a:stCxn id="166" idx="6"/>
                <a:endCxn id="167" idx="2"/>
              </p:cNvCxnSpPr>
              <p:nvPr/>
            </p:nvCxnSpPr>
            <p:spPr>
              <a:xfrm>
                <a:off x="1428879" y="3836275"/>
                <a:ext cx="237157"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18000000">
                <a:off x="1256986" y="3534862"/>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4400000">
                <a:off x="1594689" y="3534861"/>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grpSp>
        <p:sp>
          <p:nvSpPr>
            <p:cNvPr id="171" name="TextBox 170"/>
            <p:cNvSpPr txBox="1"/>
            <p:nvPr/>
          </p:nvSpPr>
          <p:spPr>
            <a:xfrm>
              <a:off x="1348662" y="4296349"/>
              <a:ext cx="412067" cy="369332"/>
            </a:xfrm>
            <a:prstGeom prst="rect">
              <a:avLst/>
            </a:prstGeom>
            <a:noFill/>
          </p:spPr>
          <p:txBody>
            <a:bodyPr wrap="square" rtlCol="0">
              <a:spAutoFit/>
            </a:bodyPr>
            <a:lstStyle/>
            <a:p>
              <a:pPr algn="ctr"/>
              <a:r>
                <a:rPr lang="en-GB" b="1" dirty="0"/>
                <a:t>18</a:t>
              </a:r>
            </a:p>
          </p:txBody>
        </p:sp>
        <p:sp>
          <p:nvSpPr>
            <p:cNvPr id="172" name="TextBox 171"/>
            <p:cNvSpPr txBox="1"/>
            <p:nvPr/>
          </p:nvSpPr>
          <p:spPr>
            <a:xfrm>
              <a:off x="1063751" y="4889532"/>
              <a:ext cx="275386" cy="369332"/>
            </a:xfrm>
            <a:prstGeom prst="rect">
              <a:avLst/>
            </a:prstGeom>
            <a:noFill/>
          </p:spPr>
          <p:txBody>
            <a:bodyPr wrap="square" rtlCol="0">
              <a:spAutoFit/>
            </a:bodyPr>
            <a:lstStyle/>
            <a:p>
              <a:pPr algn="ctr"/>
              <a:r>
                <a:rPr lang="en-GB" b="1" dirty="0"/>
                <a:t>8</a:t>
              </a:r>
            </a:p>
          </p:txBody>
        </p:sp>
        <p:sp>
          <p:nvSpPr>
            <p:cNvPr id="173" name="TextBox 172"/>
            <p:cNvSpPr txBox="1"/>
            <p:nvPr/>
          </p:nvSpPr>
          <p:spPr>
            <a:xfrm>
              <a:off x="1758095" y="4891590"/>
              <a:ext cx="275386" cy="369332"/>
            </a:xfrm>
            <a:prstGeom prst="rect">
              <a:avLst/>
            </a:prstGeom>
            <a:noFill/>
          </p:spPr>
          <p:txBody>
            <a:bodyPr wrap="square" rtlCol="0">
              <a:spAutoFit/>
            </a:bodyPr>
            <a:lstStyle/>
            <a:p>
              <a:pPr algn="ctr"/>
              <a:r>
                <a:rPr lang="en-GB" b="1" dirty="0"/>
                <a:t>2</a:t>
              </a:r>
            </a:p>
          </p:txBody>
        </p:sp>
      </p:grpSp>
      <p:grpSp>
        <p:nvGrpSpPr>
          <p:cNvPr id="220" name="Group 219"/>
          <p:cNvGrpSpPr/>
          <p:nvPr/>
        </p:nvGrpSpPr>
        <p:grpSpPr>
          <a:xfrm>
            <a:off x="2481640" y="4030784"/>
            <a:ext cx="1140799" cy="1038291"/>
            <a:chOff x="2587052" y="4156372"/>
            <a:chExt cx="1140799" cy="1038291"/>
          </a:xfrm>
        </p:grpSpPr>
        <p:grpSp>
          <p:nvGrpSpPr>
            <p:cNvPr id="174" name="Group 173"/>
            <p:cNvGrpSpPr/>
            <p:nvPr/>
          </p:nvGrpSpPr>
          <p:grpSpPr>
            <a:xfrm>
              <a:off x="2587052" y="4156372"/>
              <a:ext cx="1140799" cy="1038291"/>
              <a:chOff x="977058" y="3023894"/>
              <a:chExt cx="1140799" cy="1038291"/>
            </a:xfrm>
          </p:grpSpPr>
          <p:sp>
            <p:nvSpPr>
              <p:cNvPr id="175" name="Oval 174"/>
              <p:cNvSpPr/>
              <p:nvPr/>
            </p:nvSpPr>
            <p:spPr>
              <a:xfrm>
                <a:off x="1321546" y="302389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p:cNvSpPr/>
              <p:nvPr/>
            </p:nvSpPr>
            <p:spPr>
              <a:xfrm>
                <a:off x="977058"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Oval 176"/>
              <p:cNvSpPr/>
              <p:nvPr/>
            </p:nvSpPr>
            <p:spPr>
              <a:xfrm>
                <a:off x="1666036"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8" name="Straight Connector 177"/>
              <p:cNvCxnSpPr>
                <a:stCxn id="176" idx="6"/>
                <a:endCxn id="177" idx="2"/>
              </p:cNvCxnSpPr>
              <p:nvPr/>
            </p:nvCxnSpPr>
            <p:spPr>
              <a:xfrm>
                <a:off x="1428879" y="3836275"/>
                <a:ext cx="237157"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rot="18000000">
                <a:off x="1256986" y="3534862"/>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rot="14400000">
                <a:off x="1594689" y="3534861"/>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grpSp>
        <p:sp>
          <p:nvSpPr>
            <p:cNvPr id="181" name="TextBox 180"/>
            <p:cNvSpPr txBox="1"/>
            <p:nvPr/>
          </p:nvSpPr>
          <p:spPr>
            <a:xfrm>
              <a:off x="2921918" y="4189342"/>
              <a:ext cx="477860" cy="369332"/>
            </a:xfrm>
            <a:prstGeom prst="rect">
              <a:avLst/>
            </a:prstGeom>
            <a:noFill/>
          </p:spPr>
          <p:txBody>
            <a:bodyPr wrap="square" rtlCol="0">
              <a:spAutoFit/>
            </a:bodyPr>
            <a:lstStyle/>
            <a:p>
              <a:pPr algn="ctr"/>
              <a:r>
                <a:rPr lang="en-GB" b="1" dirty="0"/>
                <a:t>24</a:t>
              </a:r>
            </a:p>
          </p:txBody>
        </p:sp>
        <p:sp>
          <p:nvSpPr>
            <p:cNvPr id="182" name="TextBox 181"/>
            <p:cNvSpPr txBox="1"/>
            <p:nvPr/>
          </p:nvSpPr>
          <p:spPr>
            <a:xfrm>
              <a:off x="2669903" y="4782525"/>
              <a:ext cx="275386" cy="369332"/>
            </a:xfrm>
            <a:prstGeom prst="rect">
              <a:avLst/>
            </a:prstGeom>
            <a:noFill/>
          </p:spPr>
          <p:txBody>
            <a:bodyPr wrap="square" rtlCol="0">
              <a:spAutoFit/>
            </a:bodyPr>
            <a:lstStyle/>
            <a:p>
              <a:pPr algn="ctr"/>
              <a:r>
                <a:rPr lang="en-GB" b="1" dirty="0"/>
                <a:t>8</a:t>
              </a:r>
            </a:p>
          </p:txBody>
        </p:sp>
        <p:sp>
          <p:nvSpPr>
            <p:cNvPr id="183" name="TextBox 182"/>
            <p:cNvSpPr txBox="1"/>
            <p:nvPr/>
          </p:nvSpPr>
          <p:spPr>
            <a:xfrm>
              <a:off x="3364247" y="4784583"/>
              <a:ext cx="275386" cy="369332"/>
            </a:xfrm>
            <a:prstGeom prst="rect">
              <a:avLst/>
            </a:prstGeom>
            <a:noFill/>
          </p:spPr>
          <p:txBody>
            <a:bodyPr wrap="square" rtlCol="0">
              <a:spAutoFit/>
            </a:bodyPr>
            <a:lstStyle/>
            <a:p>
              <a:pPr algn="ctr"/>
              <a:r>
                <a:rPr lang="en-GB" b="1" dirty="0"/>
                <a:t>3</a:t>
              </a:r>
            </a:p>
          </p:txBody>
        </p:sp>
      </p:grpSp>
      <p:grpSp>
        <p:nvGrpSpPr>
          <p:cNvPr id="221" name="Group 220"/>
          <p:cNvGrpSpPr/>
          <p:nvPr/>
        </p:nvGrpSpPr>
        <p:grpSpPr>
          <a:xfrm>
            <a:off x="4010745" y="4030784"/>
            <a:ext cx="1140799" cy="1038291"/>
            <a:chOff x="3966799" y="4156372"/>
            <a:chExt cx="1140799" cy="1038291"/>
          </a:xfrm>
        </p:grpSpPr>
        <p:grpSp>
          <p:nvGrpSpPr>
            <p:cNvPr id="184" name="Group 183"/>
            <p:cNvGrpSpPr/>
            <p:nvPr/>
          </p:nvGrpSpPr>
          <p:grpSpPr>
            <a:xfrm>
              <a:off x="3966799" y="4156372"/>
              <a:ext cx="1140799" cy="1038291"/>
              <a:chOff x="977058" y="3023894"/>
              <a:chExt cx="1140799" cy="1038291"/>
            </a:xfrm>
          </p:grpSpPr>
          <p:sp>
            <p:nvSpPr>
              <p:cNvPr id="185" name="Oval 184"/>
              <p:cNvSpPr/>
              <p:nvPr/>
            </p:nvSpPr>
            <p:spPr>
              <a:xfrm>
                <a:off x="1321546" y="302389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Oval 185"/>
              <p:cNvSpPr/>
              <p:nvPr/>
            </p:nvSpPr>
            <p:spPr>
              <a:xfrm>
                <a:off x="977058"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Oval 186"/>
              <p:cNvSpPr/>
              <p:nvPr/>
            </p:nvSpPr>
            <p:spPr>
              <a:xfrm>
                <a:off x="1666036"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8" name="Straight Connector 187"/>
              <p:cNvCxnSpPr>
                <a:stCxn id="186" idx="6"/>
                <a:endCxn id="187" idx="2"/>
              </p:cNvCxnSpPr>
              <p:nvPr/>
            </p:nvCxnSpPr>
            <p:spPr>
              <a:xfrm>
                <a:off x="1428879" y="3836275"/>
                <a:ext cx="237157"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8000000">
                <a:off x="1256986" y="3534862"/>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4400000">
                <a:off x="1594689" y="3534861"/>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grpSp>
        <p:sp>
          <p:nvSpPr>
            <p:cNvPr id="191" name="TextBox 190"/>
            <p:cNvSpPr txBox="1"/>
            <p:nvPr/>
          </p:nvSpPr>
          <p:spPr>
            <a:xfrm>
              <a:off x="4313311" y="4189342"/>
              <a:ext cx="454568" cy="369332"/>
            </a:xfrm>
            <a:prstGeom prst="rect">
              <a:avLst/>
            </a:prstGeom>
            <a:noFill/>
          </p:spPr>
          <p:txBody>
            <a:bodyPr wrap="square" rtlCol="0">
              <a:spAutoFit/>
            </a:bodyPr>
            <a:lstStyle/>
            <a:p>
              <a:pPr algn="ctr"/>
              <a:r>
                <a:rPr lang="en-GB" b="1" dirty="0"/>
                <a:t>38</a:t>
              </a:r>
            </a:p>
          </p:txBody>
        </p:sp>
        <p:sp>
          <p:nvSpPr>
            <p:cNvPr id="192" name="TextBox 191"/>
            <p:cNvSpPr txBox="1"/>
            <p:nvPr/>
          </p:nvSpPr>
          <p:spPr>
            <a:xfrm>
              <a:off x="4049650" y="4782525"/>
              <a:ext cx="275386" cy="369332"/>
            </a:xfrm>
            <a:prstGeom prst="rect">
              <a:avLst/>
            </a:prstGeom>
            <a:noFill/>
          </p:spPr>
          <p:txBody>
            <a:bodyPr wrap="square" rtlCol="0">
              <a:spAutoFit/>
            </a:bodyPr>
            <a:lstStyle/>
            <a:p>
              <a:pPr algn="ctr"/>
              <a:r>
                <a:rPr lang="en-GB" b="1" dirty="0"/>
                <a:t>8</a:t>
              </a:r>
            </a:p>
          </p:txBody>
        </p:sp>
        <p:sp>
          <p:nvSpPr>
            <p:cNvPr id="193" name="TextBox 192"/>
            <p:cNvSpPr txBox="1"/>
            <p:nvPr/>
          </p:nvSpPr>
          <p:spPr>
            <a:xfrm>
              <a:off x="4743994" y="4784583"/>
              <a:ext cx="275386" cy="369332"/>
            </a:xfrm>
            <a:prstGeom prst="rect">
              <a:avLst/>
            </a:prstGeom>
            <a:noFill/>
          </p:spPr>
          <p:txBody>
            <a:bodyPr wrap="square" rtlCol="0">
              <a:spAutoFit/>
            </a:bodyPr>
            <a:lstStyle/>
            <a:p>
              <a:pPr algn="ctr"/>
              <a:r>
                <a:rPr lang="en-GB" b="1" dirty="0"/>
                <a:t>6</a:t>
              </a:r>
            </a:p>
          </p:txBody>
        </p:sp>
      </p:grpSp>
      <p:grpSp>
        <p:nvGrpSpPr>
          <p:cNvPr id="222" name="Group 221"/>
          <p:cNvGrpSpPr/>
          <p:nvPr/>
        </p:nvGrpSpPr>
        <p:grpSpPr>
          <a:xfrm>
            <a:off x="5539850" y="4030784"/>
            <a:ext cx="1140799" cy="1038291"/>
            <a:chOff x="5333954" y="4156372"/>
            <a:chExt cx="1140799" cy="1038291"/>
          </a:xfrm>
        </p:grpSpPr>
        <p:grpSp>
          <p:nvGrpSpPr>
            <p:cNvPr id="194" name="Group 193"/>
            <p:cNvGrpSpPr/>
            <p:nvPr/>
          </p:nvGrpSpPr>
          <p:grpSpPr>
            <a:xfrm>
              <a:off x="5333954" y="4156372"/>
              <a:ext cx="1140799" cy="1038291"/>
              <a:chOff x="977058" y="3023894"/>
              <a:chExt cx="1140799" cy="1038291"/>
            </a:xfrm>
          </p:grpSpPr>
          <p:sp>
            <p:nvSpPr>
              <p:cNvPr id="195" name="Oval 194"/>
              <p:cNvSpPr/>
              <p:nvPr/>
            </p:nvSpPr>
            <p:spPr>
              <a:xfrm>
                <a:off x="1321546" y="302389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p:cNvSpPr/>
              <p:nvPr/>
            </p:nvSpPr>
            <p:spPr>
              <a:xfrm>
                <a:off x="977058"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Oval 196"/>
              <p:cNvSpPr/>
              <p:nvPr/>
            </p:nvSpPr>
            <p:spPr>
              <a:xfrm>
                <a:off x="1666036"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8" name="Straight Connector 197"/>
              <p:cNvCxnSpPr>
                <a:stCxn id="196" idx="6"/>
                <a:endCxn id="197" idx="2"/>
              </p:cNvCxnSpPr>
              <p:nvPr/>
            </p:nvCxnSpPr>
            <p:spPr>
              <a:xfrm>
                <a:off x="1428879" y="3836275"/>
                <a:ext cx="237157"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18000000">
                <a:off x="1256986" y="3534862"/>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14400000">
                <a:off x="1594689" y="3534861"/>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grpSp>
        <p:sp>
          <p:nvSpPr>
            <p:cNvPr id="201" name="TextBox 200"/>
            <p:cNvSpPr txBox="1"/>
            <p:nvPr/>
          </p:nvSpPr>
          <p:spPr>
            <a:xfrm>
              <a:off x="5651477" y="4189342"/>
              <a:ext cx="512546" cy="369332"/>
            </a:xfrm>
            <a:prstGeom prst="rect">
              <a:avLst/>
            </a:prstGeom>
            <a:noFill/>
          </p:spPr>
          <p:txBody>
            <a:bodyPr wrap="square" rtlCol="0">
              <a:spAutoFit/>
            </a:bodyPr>
            <a:lstStyle/>
            <a:p>
              <a:pPr algn="ctr"/>
              <a:r>
                <a:rPr lang="en-GB" b="1" dirty="0"/>
                <a:t>64</a:t>
              </a:r>
            </a:p>
          </p:txBody>
        </p:sp>
        <p:sp>
          <p:nvSpPr>
            <p:cNvPr id="202" name="TextBox 201"/>
            <p:cNvSpPr txBox="1"/>
            <p:nvPr/>
          </p:nvSpPr>
          <p:spPr>
            <a:xfrm>
              <a:off x="5416805" y="4782525"/>
              <a:ext cx="275386" cy="369332"/>
            </a:xfrm>
            <a:prstGeom prst="rect">
              <a:avLst/>
            </a:prstGeom>
            <a:noFill/>
          </p:spPr>
          <p:txBody>
            <a:bodyPr wrap="square" rtlCol="0">
              <a:spAutoFit/>
            </a:bodyPr>
            <a:lstStyle/>
            <a:p>
              <a:pPr algn="ctr"/>
              <a:r>
                <a:rPr lang="en-GB" b="1" dirty="0"/>
                <a:t>8</a:t>
              </a:r>
            </a:p>
          </p:txBody>
        </p:sp>
        <p:sp>
          <p:nvSpPr>
            <p:cNvPr id="203" name="TextBox 202"/>
            <p:cNvSpPr txBox="1"/>
            <p:nvPr/>
          </p:nvSpPr>
          <p:spPr>
            <a:xfrm>
              <a:off x="6111149" y="4784583"/>
              <a:ext cx="275386" cy="369332"/>
            </a:xfrm>
            <a:prstGeom prst="rect">
              <a:avLst/>
            </a:prstGeom>
            <a:noFill/>
          </p:spPr>
          <p:txBody>
            <a:bodyPr wrap="square" rtlCol="0">
              <a:spAutoFit/>
            </a:bodyPr>
            <a:lstStyle/>
            <a:p>
              <a:pPr algn="ctr"/>
              <a:r>
                <a:rPr lang="en-GB" b="1" dirty="0"/>
                <a:t>8</a:t>
              </a:r>
            </a:p>
          </p:txBody>
        </p:sp>
      </p:grpSp>
      <p:grpSp>
        <p:nvGrpSpPr>
          <p:cNvPr id="223" name="Group 222"/>
          <p:cNvGrpSpPr/>
          <p:nvPr/>
        </p:nvGrpSpPr>
        <p:grpSpPr>
          <a:xfrm>
            <a:off x="7068957" y="4030784"/>
            <a:ext cx="1140799" cy="1038291"/>
            <a:chOff x="6752538" y="4159176"/>
            <a:chExt cx="1140799" cy="1038291"/>
          </a:xfrm>
        </p:grpSpPr>
        <p:grpSp>
          <p:nvGrpSpPr>
            <p:cNvPr id="204" name="Group 203"/>
            <p:cNvGrpSpPr/>
            <p:nvPr/>
          </p:nvGrpSpPr>
          <p:grpSpPr>
            <a:xfrm>
              <a:off x="6752538" y="4159176"/>
              <a:ext cx="1140799" cy="1038291"/>
              <a:chOff x="977058" y="3023894"/>
              <a:chExt cx="1140799" cy="1038291"/>
            </a:xfrm>
          </p:grpSpPr>
          <p:sp>
            <p:nvSpPr>
              <p:cNvPr id="205" name="Oval 204"/>
              <p:cNvSpPr/>
              <p:nvPr/>
            </p:nvSpPr>
            <p:spPr>
              <a:xfrm>
                <a:off x="1321546" y="302389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Oval 205"/>
              <p:cNvSpPr/>
              <p:nvPr/>
            </p:nvSpPr>
            <p:spPr>
              <a:xfrm>
                <a:off x="977058"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Oval 206"/>
              <p:cNvSpPr/>
              <p:nvPr/>
            </p:nvSpPr>
            <p:spPr>
              <a:xfrm>
                <a:off x="1666036" y="3610364"/>
                <a:ext cx="451821" cy="451821"/>
              </a:xfrm>
              <a:prstGeom prst="ellipse">
                <a:avLst/>
              </a:prstGeom>
              <a:solidFill>
                <a:schemeClr val="bg1"/>
              </a:solidFill>
              <a:ln w="38100">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8" name="Straight Connector 207"/>
              <p:cNvCxnSpPr>
                <a:stCxn id="206" idx="6"/>
                <a:endCxn id="207" idx="2"/>
              </p:cNvCxnSpPr>
              <p:nvPr/>
            </p:nvCxnSpPr>
            <p:spPr>
              <a:xfrm>
                <a:off x="1428879" y="3836275"/>
                <a:ext cx="237157"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8000000">
                <a:off x="1256986" y="3534862"/>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4400000">
                <a:off x="1594689" y="3534861"/>
                <a:ext cx="228236" cy="0"/>
              </a:xfrm>
              <a:prstGeom prst="line">
                <a:avLst/>
              </a:prstGeom>
              <a:ln w="38100">
                <a:solidFill>
                  <a:srgbClr val="689D6C"/>
                </a:solidFill>
              </a:ln>
            </p:spPr>
            <p:style>
              <a:lnRef idx="1">
                <a:schemeClr val="accent1"/>
              </a:lnRef>
              <a:fillRef idx="0">
                <a:schemeClr val="accent1"/>
              </a:fillRef>
              <a:effectRef idx="0">
                <a:schemeClr val="accent1"/>
              </a:effectRef>
              <a:fontRef idx="minor">
                <a:schemeClr val="tx1"/>
              </a:fontRef>
            </p:style>
          </p:cxnSp>
        </p:grpSp>
        <p:sp>
          <p:nvSpPr>
            <p:cNvPr id="211" name="TextBox 210"/>
            <p:cNvSpPr txBox="1"/>
            <p:nvPr/>
          </p:nvSpPr>
          <p:spPr>
            <a:xfrm>
              <a:off x="7031079" y="4192146"/>
              <a:ext cx="590510" cy="369332"/>
            </a:xfrm>
            <a:prstGeom prst="rect">
              <a:avLst/>
            </a:prstGeom>
            <a:noFill/>
          </p:spPr>
          <p:txBody>
            <a:bodyPr wrap="square" rtlCol="0">
              <a:spAutoFit/>
            </a:bodyPr>
            <a:lstStyle/>
            <a:p>
              <a:pPr algn="ctr"/>
              <a:r>
                <a:rPr lang="en-GB" b="1" dirty="0"/>
                <a:t>108</a:t>
              </a:r>
            </a:p>
          </p:txBody>
        </p:sp>
        <p:sp>
          <p:nvSpPr>
            <p:cNvPr id="212" name="TextBox 211"/>
            <p:cNvSpPr txBox="1"/>
            <p:nvPr/>
          </p:nvSpPr>
          <p:spPr>
            <a:xfrm>
              <a:off x="6835389" y="4785329"/>
              <a:ext cx="275386" cy="369332"/>
            </a:xfrm>
            <a:prstGeom prst="rect">
              <a:avLst/>
            </a:prstGeom>
            <a:noFill/>
          </p:spPr>
          <p:txBody>
            <a:bodyPr wrap="square" rtlCol="0">
              <a:spAutoFit/>
            </a:bodyPr>
            <a:lstStyle/>
            <a:p>
              <a:pPr algn="ctr"/>
              <a:r>
                <a:rPr lang="en-GB" b="1" dirty="0"/>
                <a:t>8</a:t>
              </a:r>
            </a:p>
          </p:txBody>
        </p:sp>
        <p:sp>
          <p:nvSpPr>
            <p:cNvPr id="213" name="TextBox 212"/>
            <p:cNvSpPr txBox="1"/>
            <p:nvPr/>
          </p:nvSpPr>
          <p:spPr>
            <a:xfrm>
              <a:off x="7441515" y="4787387"/>
              <a:ext cx="451822" cy="369332"/>
            </a:xfrm>
            <a:prstGeom prst="rect">
              <a:avLst/>
            </a:prstGeom>
            <a:noFill/>
          </p:spPr>
          <p:txBody>
            <a:bodyPr wrap="square" rtlCol="0">
              <a:spAutoFit/>
            </a:bodyPr>
            <a:lstStyle/>
            <a:p>
              <a:pPr algn="ctr"/>
              <a:r>
                <a:rPr lang="en-GB" b="1" dirty="0"/>
                <a:t>12</a:t>
              </a:r>
            </a:p>
          </p:txBody>
        </p:sp>
      </p:grpSp>
      <p:grpSp>
        <p:nvGrpSpPr>
          <p:cNvPr id="224" name="Group 223"/>
          <p:cNvGrpSpPr/>
          <p:nvPr/>
        </p:nvGrpSpPr>
        <p:grpSpPr>
          <a:xfrm>
            <a:off x="2481999" y="2854035"/>
            <a:ext cx="1140799" cy="1038291"/>
            <a:chOff x="2355014" y="3023894"/>
            <a:chExt cx="1140799" cy="1038291"/>
          </a:xfrm>
        </p:grpSpPr>
        <p:grpSp>
          <p:nvGrpSpPr>
            <p:cNvPr id="225" name="Group 224"/>
            <p:cNvGrpSpPr/>
            <p:nvPr/>
          </p:nvGrpSpPr>
          <p:grpSpPr>
            <a:xfrm>
              <a:off x="2355014" y="3023894"/>
              <a:ext cx="1140799" cy="1038291"/>
              <a:chOff x="977058" y="3023894"/>
              <a:chExt cx="1140799" cy="1038291"/>
            </a:xfrm>
          </p:grpSpPr>
          <p:sp>
            <p:nvSpPr>
              <p:cNvPr id="229" name="Oval 228"/>
              <p:cNvSpPr/>
              <p:nvPr/>
            </p:nvSpPr>
            <p:spPr>
              <a:xfrm>
                <a:off x="1321546" y="3023894"/>
                <a:ext cx="451821" cy="451821"/>
              </a:xfrm>
              <a:prstGeom prst="ellipse">
                <a:avLst/>
              </a:prstGeom>
              <a:solidFill>
                <a:schemeClr val="bg1"/>
              </a:solidFill>
              <a:ln w="38100">
                <a:solidFill>
                  <a:srgbClr val="E84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Oval 229"/>
              <p:cNvSpPr/>
              <p:nvPr/>
            </p:nvSpPr>
            <p:spPr>
              <a:xfrm>
                <a:off x="977058" y="3610364"/>
                <a:ext cx="451821" cy="451821"/>
              </a:xfrm>
              <a:prstGeom prst="ellipse">
                <a:avLst/>
              </a:prstGeom>
              <a:solidFill>
                <a:schemeClr val="bg1"/>
              </a:solidFill>
              <a:ln w="38100">
                <a:solidFill>
                  <a:srgbClr val="E84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Oval 230"/>
              <p:cNvSpPr/>
              <p:nvPr/>
            </p:nvSpPr>
            <p:spPr>
              <a:xfrm>
                <a:off x="1666036" y="3610364"/>
                <a:ext cx="451821" cy="451821"/>
              </a:xfrm>
              <a:prstGeom prst="ellipse">
                <a:avLst/>
              </a:prstGeom>
              <a:solidFill>
                <a:schemeClr val="bg1"/>
              </a:solidFill>
              <a:ln w="38100">
                <a:solidFill>
                  <a:srgbClr val="E84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2" name="Straight Connector 231"/>
              <p:cNvCxnSpPr>
                <a:stCxn id="230" idx="6"/>
                <a:endCxn id="231" idx="2"/>
              </p:cNvCxnSpPr>
              <p:nvPr/>
            </p:nvCxnSpPr>
            <p:spPr>
              <a:xfrm>
                <a:off x="1428879" y="3836275"/>
                <a:ext cx="237157" cy="0"/>
              </a:xfrm>
              <a:prstGeom prst="line">
                <a:avLst/>
              </a:prstGeom>
              <a:ln w="38100">
                <a:solidFill>
                  <a:srgbClr val="E84D14"/>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rot="18000000">
                <a:off x="1256986" y="3534862"/>
                <a:ext cx="228236" cy="0"/>
              </a:xfrm>
              <a:prstGeom prst="line">
                <a:avLst/>
              </a:prstGeom>
              <a:ln w="38100">
                <a:solidFill>
                  <a:srgbClr val="E84D14"/>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rot="14400000">
                <a:off x="1594689" y="3534861"/>
                <a:ext cx="228236" cy="0"/>
              </a:xfrm>
              <a:prstGeom prst="line">
                <a:avLst/>
              </a:prstGeom>
              <a:ln w="38100">
                <a:solidFill>
                  <a:srgbClr val="E84D14"/>
                </a:solidFill>
              </a:ln>
            </p:spPr>
            <p:style>
              <a:lnRef idx="1">
                <a:schemeClr val="accent1"/>
              </a:lnRef>
              <a:fillRef idx="0">
                <a:schemeClr val="accent1"/>
              </a:fillRef>
              <a:effectRef idx="0">
                <a:schemeClr val="accent1"/>
              </a:effectRef>
              <a:fontRef idx="minor">
                <a:schemeClr val="tx1"/>
              </a:fontRef>
            </p:style>
          </p:cxnSp>
        </p:grpSp>
        <p:sp>
          <p:nvSpPr>
            <p:cNvPr id="226" name="TextBox 225"/>
            <p:cNvSpPr txBox="1"/>
            <p:nvPr/>
          </p:nvSpPr>
          <p:spPr>
            <a:xfrm>
              <a:off x="2667153" y="3056864"/>
              <a:ext cx="504264" cy="369332"/>
            </a:xfrm>
            <a:prstGeom prst="rect">
              <a:avLst/>
            </a:prstGeom>
            <a:noFill/>
            <a:ln>
              <a:noFill/>
            </a:ln>
          </p:spPr>
          <p:txBody>
            <a:bodyPr wrap="square" rtlCol="0">
              <a:spAutoFit/>
            </a:bodyPr>
            <a:lstStyle/>
            <a:p>
              <a:pPr algn="ctr"/>
              <a:r>
                <a:rPr lang="en-GB" b="1" dirty="0"/>
                <a:t>29</a:t>
              </a:r>
            </a:p>
          </p:txBody>
        </p:sp>
        <p:sp>
          <p:nvSpPr>
            <p:cNvPr id="227" name="TextBox 226"/>
            <p:cNvSpPr txBox="1"/>
            <p:nvPr/>
          </p:nvSpPr>
          <p:spPr>
            <a:xfrm>
              <a:off x="2437865" y="3650047"/>
              <a:ext cx="275386" cy="369332"/>
            </a:xfrm>
            <a:prstGeom prst="rect">
              <a:avLst/>
            </a:prstGeom>
            <a:noFill/>
            <a:ln>
              <a:noFill/>
            </a:ln>
          </p:spPr>
          <p:txBody>
            <a:bodyPr wrap="square" rtlCol="0">
              <a:spAutoFit/>
            </a:bodyPr>
            <a:lstStyle/>
            <a:p>
              <a:pPr algn="ctr"/>
              <a:r>
                <a:rPr lang="en-GB" b="1" dirty="0"/>
                <a:t>3</a:t>
              </a:r>
            </a:p>
          </p:txBody>
        </p:sp>
        <p:sp>
          <p:nvSpPr>
            <p:cNvPr id="228" name="TextBox 227"/>
            <p:cNvSpPr txBox="1"/>
            <p:nvPr/>
          </p:nvSpPr>
          <p:spPr>
            <a:xfrm>
              <a:off x="3132209" y="3652105"/>
              <a:ext cx="275386" cy="369332"/>
            </a:xfrm>
            <a:prstGeom prst="rect">
              <a:avLst/>
            </a:prstGeom>
            <a:noFill/>
            <a:ln>
              <a:noFill/>
            </a:ln>
          </p:spPr>
          <p:txBody>
            <a:bodyPr wrap="square" rtlCol="0">
              <a:spAutoFit/>
            </a:bodyPr>
            <a:lstStyle/>
            <a:p>
              <a:pPr algn="ctr"/>
              <a:r>
                <a:rPr lang="en-GB" b="1" dirty="0"/>
                <a:t>9</a:t>
              </a:r>
            </a:p>
          </p:txBody>
        </p:sp>
      </p:grpSp>
      <p:grpSp>
        <p:nvGrpSpPr>
          <p:cNvPr id="235" name="Group 234"/>
          <p:cNvGrpSpPr/>
          <p:nvPr/>
        </p:nvGrpSpPr>
        <p:grpSpPr>
          <a:xfrm>
            <a:off x="5541081" y="2855212"/>
            <a:ext cx="1140799" cy="1038291"/>
            <a:chOff x="5101916" y="3023894"/>
            <a:chExt cx="1140799" cy="1038291"/>
          </a:xfrm>
        </p:grpSpPr>
        <p:grpSp>
          <p:nvGrpSpPr>
            <p:cNvPr id="236" name="Group 235"/>
            <p:cNvGrpSpPr/>
            <p:nvPr/>
          </p:nvGrpSpPr>
          <p:grpSpPr>
            <a:xfrm>
              <a:off x="5101916" y="3023894"/>
              <a:ext cx="1140799" cy="1038291"/>
              <a:chOff x="977058" y="3023894"/>
              <a:chExt cx="1140799" cy="1038291"/>
            </a:xfrm>
          </p:grpSpPr>
          <p:sp>
            <p:nvSpPr>
              <p:cNvPr id="240" name="Oval 239"/>
              <p:cNvSpPr/>
              <p:nvPr/>
            </p:nvSpPr>
            <p:spPr>
              <a:xfrm>
                <a:off x="1321546" y="3023894"/>
                <a:ext cx="451821" cy="451821"/>
              </a:xfrm>
              <a:prstGeom prst="ellipse">
                <a:avLst/>
              </a:prstGeom>
              <a:solidFill>
                <a:schemeClr val="bg1"/>
              </a:solidFill>
              <a:ln w="38100">
                <a:solidFill>
                  <a:srgbClr val="E84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Oval 240"/>
              <p:cNvSpPr/>
              <p:nvPr/>
            </p:nvSpPr>
            <p:spPr>
              <a:xfrm>
                <a:off x="977058" y="3610364"/>
                <a:ext cx="451821" cy="451821"/>
              </a:xfrm>
              <a:prstGeom prst="ellipse">
                <a:avLst/>
              </a:prstGeom>
              <a:solidFill>
                <a:schemeClr val="bg1"/>
              </a:solidFill>
              <a:ln w="38100">
                <a:solidFill>
                  <a:srgbClr val="E84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p:cNvSpPr/>
              <p:nvPr/>
            </p:nvSpPr>
            <p:spPr>
              <a:xfrm>
                <a:off x="1666036" y="3610364"/>
                <a:ext cx="451821" cy="451821"/>
              </a:xfrm>
              <a:prstGeom prst="ellipse">
                <a:avLst/>
              </a:prstGeom>
              <a:solidFill>
                <a:schemeClr val="bg1"/>
              </a:solidFill>
              <a:ln w="38100">
                <a:solidFill>
                  <a:srgbClr val="E84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3" name="Straight Connector 242"/>
              <p:cNvCxnSpPr>
                <a:stCxn id="241" idx="6"/>
                <a:endCxn id="242" idx="2"/>
              </p:cNvCxnSpPr>
              <p:nvPr/>
            </p:nvCxnSpPr>
            <p:spPr>
              <a:xfrm>
                <a:off x="1428879" y="3836275"/>
                <a:ext cx="237157" cy="0"/>
              </a:xfrm>
              <a:prstGeom prst="line">
                <a:avLst/>
              </a:prstGeom>
              <a:ln w="38100">
                <a:solidFill>
                  <a:srgbClr val="E84D14"/>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18000000">
                <a:off x="1256986" y="3534862"/>
                <a:ext cx="228236" cy="0"/>
              </a:xfrm>
              <a:prstGeom prst="line">
                <a:avLst/>
              </a:prstGeom>
              <a:ln w="38100">
                <a:solidFill>
                  <a:srgbClr val="E84D14"/>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14400000">
                <a:off x="1594689" y="3534861"/>
                <a:ext cx="228236" cy="0"/>
              </a:xfrm>
              <a:prstGeom prst="line">
                <a:avLst/>
              </a:prstGeom>
              <a:ln w="38100">
                <a:solidFill>
                  <a:srgbClr val="E84D14"/>
                </a:solidFill>
              </a:ln>
            </p:spPr>
            <p:style>
              <a:lnRef idx="1">
                <a:schemeClr val="accent1"/>
              </a:lnRef>
              <a:fillRef idx="0">
                <a:schemeClr val="accent1"/>
              </a:fillRef>
              <a:effectRef idx="0">
                <a:schemeClr val="accent1"/>
              </a:effectRef>
              <a:fontRef idx="minor">
                <a:schemeClr val="tx1"/>
              </a:fontRef>
            </p:style>
          </p:cxnSp>
        </p:grpSp>
        <p:sp>
          <p:nvSpPr>
            <p:cNvPr id="237" name="TextBox 236"/>
            <p:cNvSpPr txBox="1"/>
            <p:nvPr/>
          </p:nvSpPr>
          <p:spPr>
            <a:xfrm>
              <a:off x="5443673" y="3056864"/>
              <a:ext cx="464078" cy="369332"/>
            </a:xfrm>
            <a:prstGeom prst="rect">
              <a:avLst/>
            </a:prstGeom>
            <a:noFill/>
            <a:ln>
              <a:noFill/>
            </a:ln>
          </p:spPr>
          <p:txBody>
            <a:bodyPr wrap="square" rtlCol="0">
              <a:spAutoFit/>
            </a:bodyPr>
            <a:lstStyle/>
            <a:p>
              <a:pPr algn="ctr"/>
              <a:r>
                <a:rPr lang="en-GB" b="1" dirty="0"/>
                <a:t>24</a:t>
              </a:r>
            </a:p>
          </p:txBody>
        </p:sp>
        <p:sp>
          <p:nvSpPr>
            <p:cNvPr id="238" name="TextBox 237"/>
            <p:cNvSpPr txBox="1"/>
            <p:nvPr/>
          </p:nvSpPr>
          <p:spPr>
            <a:xfrm>
              <a:off x="5184767" y="3650047"/>
              <a:ext cx="275386" cy="369332"/>
            </a:xfrm>
            <a:prstGeom prst="rect">
              <a:avLst/>
            </a:prstGeom>
            <a:noFill/>
            <a:ln>
              <a:noFill/>
            </a:ln>
          </p:spPr>
          <p:txBody>
            <a:bodyPr wrap="square" rtlCol="0">
              <a:spAutoFit/>
            </a:bodyPr>
            <a:lstStyle/>
            <a:p>
              <a:pPr algn="ctr"/>
              <a:r>
                <a:rPr lang="en-GB" b="1" dirty="0"/>
                <a:t>4</a:t>
              </a:r>
            </a:p>
          </p:txBody>
        </p:sp>
        <p:sp>
          <p:nvSpPr>
            <p:cNvPr id="239" name="TextBox 238"/>
            <p:cNvSpPr txBox="1"/>
            <p:nvPr/>
          </p:nvSpPr>
          <p:spPr>
            <a:xfrm>
              <a:off x="5879111" y="3652105"/>
              <a:ext cx="275386" cy="369332"/>
            </a:xfrm>
            <a:prstGeom prst="rect">
              <a:avLst/>
            </a:prstGeom>
            <a:noFill/>
            <a:ln>
              <a:noFill/>
            </a:ln>
          </p:spPr>
          <p:txBody>
            <a:bodyPr wrap="square" rtlCol="0">
              <a:spAutoFit/>
            </a:bodyPr>
            <a:lstStyle/>
            <a:p>
              <a:pPr algn="ctr"/>
              <a:r>
                <a:rPr lang="en-GB" b="1" dirty="0"/>
                <a:t>5</a:t>
              </a:r>
            </a:p>
          </p:txBody>
        </p:sp>
      </p:grpSp>
      <p:grpSp>
        <p:nvGrpSpPr>
          <p:cNvPr id="246" name="Group 245"/>
          <p:cNvGrpSpPr/>
          <p:nvPr/>
        </p:nvGrpSpPr>
        <p:grpSpPr>
          <a:xfrm>
            <a:off x="952533" y="4030784"/>
            <a:ext cx="1140799" cy="1038291"/>
            <a:chOff x="980900" y="4263379"/>
            <a:chExt cx="1140799" cy="1038291"/>
          </a:xfrm>
        </p:grpSpPr>
        <p:grpSp>
          <p:nvGrpSpPr>
            <p:cNvPr id="247" name="Group 246"/>
            <p:cNvGrpSpPr/>
            <p:nvPr/>
          </p:nvGrpSpPr>
          <p:grpSpPr>
            <a:xfrm>
              <a:off x="980900" y="4263379"/>
              <a:ext cx="1140799" cy="1038291"/>
              <a:chOff x="977058" y="3023894"/>
              <a:chExt cx="1140799" cy="1038291"/>
            </a:xfrm>
          </p:grpSpPr>
          <p:sp>
            <p:nvSpPr>
              <p:cNvPr id="251" name="Oval 250"/>
              <p:cNvSpPr/>
              <p:nvPr/>
            </p:nvSpPr>
            <p:spPr>
              <a:xfrm>
                <a:off x="1321546" y="3023894"/>
                <a:ext cx="451821" cy="451821"/>
              </a:xfrm>
              <a:prstGeom prst="ellipse">
                <a:avLst/>
              </a:prstGeom>
              <a:solidFill>
                <a:schemeClr val="bg1"/>
              </a:solidFill>
              <a:ln w="38100">
                <a:solidFill>
                  <a:srgbClr val="E84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Oval 251"/>
              <p:cNvSpPr/>
              <p:nvPr/>
            </p:nvSpPr>
            <p:spPr>
              <a:xfrm>
                <a:off x="977058" y="3610364"/>
                <a:ext cx="451821" cy="451821"/>
              </a:xfrm>
              <a:prstGeom prst="ellipse">
                <a:avLst/>
              </a:prstGeom>
              <a:solidFill>
                <a:schemeClr val="bg1"/>
              </a:solidFill>
              <a:ln w="38100">
                <a:solidFill>
                  <a:srgbClr val="E84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Oval 252"/>
              <p:cNvSpPr/>
              <p:nvPr/>
            </p:nvSpPr>
            <p:spPr>
              <a:xfrm>
                <a:off x="1666036" y="3610364"/>
                <a:ext cx="451821" cy="451821"/>
              </a:xfrm>
              <a:prstGeom prst="ellipse">
                <a:avLst/>
              </a:prstGeom>
              <a:solidFill>
                <a:schemeClr val="bg1"/>
              </a:solidFill>
              <a:ln w="38100">
                <a:solidFill>
                  <a:srgbClr val="E84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4" name="Straight Connector 253"/>
              <p:cNvCxnSpPr>
                <a:stCxn id="252" idx="6"/>
                <a:endCxn id="253" idx="2"/>
              </p:cNvCxnSpPr>
              <p:nvPr/>
            </p:nvCxnSpPr>
            <p:spPr>
              <a:xfrm>
                <a:off x="1428879" y="3836275"/>
                <a:ext cx="237157" cy="0"/>
              </a:xfrm>
              <a:prstGeom prst="line">
                <a:avLst/>
              </a:prstGeom>
              <a:ln w="38100">
                <a:solidFill>
                  <a:srgbClr val="E84D14"/>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8000000">
                <a:off x="1256986" y="3534862"/>
                <a:ext cx="228236" cy="0"/>
              </a:xfrm>
              <a:prstGeom prst="line">
                <a:avLst/>
              </a:prstGeom>
              <a:ln w="38100">
                <a:solidFill>
                  <a:srgbClr val="E84D14"/>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rot="14400000">
                <a:off x="1594689" y="3534861"/>
                <a:ext cx="228236" cy="0"/>
              </a:xfrm>
              <a:prstGeom prst="line">
                <a:avLst/>
              </a:prstGeom>
              <a:ln w="38100">
                <a:solidFill>
                  <a:srgbClr val="E84D14"/>
                </a:solidFill>
              </a:ln>
            </p:spPr>
            <p:style>
              <a:lnRef idx="1">
                <a:schemeClr val="accent1"/>
              </a:lnRef>
              <a:fillRef idx="0">
                <a:schemeClr val="accent1"/>
              </a:fillRef>
              <a:effectRef idx="0">
                <a:schemeClr val="accent1"/>
              </a:effectRef>
              <a:fontRef idx="minor">
                <a:schemeClr val="tx1"/>
              </a:fontRef>
            </p:style>
          </p:cxnSp>
        </p:grpSp>
        <p:sp>
          <p:nvSpPr>
            <p:cNvPr id="248" name="TextBox 247"/>
            <p:cNvSpPr txBox="1"/>
            <p:nvPr/>
          </p:nvSpPr>
          <p:spPr>
            <a:xfrm>
              <a:off x="1348662" y="4296349"/>
              <a:ext cx="412067" cy="369332"/>
            </a:xfrm>
            <a:prstGeom prst="rect">
              <a:avLst/>
            </a:prstGeom>
            <a:noFill/>
            <a:ln>
              <a:noFill/>
            </a:ln>
          </p:spPr>
          <p:txBody>
            <a:bodyPr wrap="square" rtlCol="0">
              <a:spAutoFit/>
            </a:bodyPr>
            <a:lstStyle/>
            <a:p>
              <a:pPr algn="ctr"/>
              <a:r>
                <a:rPr lang="en-GB" b="1" dirty="0"/>
                <a:t>18</a:t>
              </a:r>
            </a:p>
          </p:txBody>
        </p:sp>
        <p:sp>
          <p:nvSpPr>
            <p:cNvPr id="249" name="TextBox 248"/>
            <p:cNvSpPr txBox="1"/>
            <p:nvPr/>
          </p:nvSpPr>
          <p:spPr>
            <a:xfrm>
              <a:off x="1063751" y="4889532"/>
              <a:ext cx="275386" cy="369332"/>
            </a:xfrm>
            <a:prstGeom prst="rect">
              <a:avLst/>
            </a:prstGeom>
            <a:noFill/>
            <a:ln>
              <a:noFill/>
            </a:ln>
          </p:spPr>
          <p:txBody>
            <a:bodyPr wrap="square" rtlCol="0">
              <a:spAutoFit/>
            </a:bodyPr>
            <a:lstStyle/>
            <a:p>
              <a:pPr algn="ctr"/>
              <a:r>
                <a:rPr lang="en-GB" b="1" dirty="0"/>
                <a:t>8</a:t>
              </a:r>
            </a:p>
          </p:txBody>
        </p:sp>
        <p:sp>
          <p:nvSpPr>
            <p:cNvPr id="250" name="TextBox 249"/>
            <p:cNvSpPr txBox="1"/>
            <p:nvPr/>
          </p:nvSpPr>
          <p:spPr>
            <a:xfrm>
              <a:off x="1758095" y="4891590"/>
              <a:ext cx="275386" cy="369332"/>
            </a:xfrm>
            <a:prstGeom prst="rect">
              <a:avLst/>
            </a:prstGeom>
            <a:noFill/>
            <a:ln>
              <a:noFill/>
            </a:ln>
          </p:spPr>
          <p:txBody>
            <a:bodyPr wrap="square" rtlCol="0">
              <a:spAutoFit/>
            </a:bodyPr>
            <a:lstStyle/>
            <a:p>
              <a:pPr algn="ctr"/>
              <a:r>
                <a:rPr lang="en-GB" b="1" dirty="0"/>
                <a:t>2</a:t>
              </a:r>
            </a:p>
          </p:txBody>
        </p:sp>
      </p:grpSp>
      <p:grpSp>
        <p:nvGrpSpPr>
          <p:cNvPr id="257" name="Group 256"/>
          <p:cNvGrpSpPr/>
          <p:nvPr/>
        </p:nvGrpSpPr>
        <p:grpSpPr>
          <a:xfrm>
            <a:off x="4010029" y="4030784"/>
            <a:ext cx="1140799" cy="1038291"/>
            <a:chOff x="3966799" y="4156372"/>
            <a:chExt cx="1140799" cy="1038291"/>
          </a:xfrm>
        </p:grpSpPr>
        <p:grpSp>
          <p:nvGrpSpPr>
            <p:cNvPr id="258" name="Group 257"/>
            <p:cNvGrpSpPr/>
            <p:nvPr/>
          </p:nvGrpSpPr>
          <p:grpSpPr>
            <a:xfrm>
              <a:off x="3966799" y="4156372"/>
              <a:ext cx="1140799" cy="1038291"/>
              <a:chOff x="977058" y="3023894"/>
              <a:chExt cx="1140799" cy="1038291"/>
            </a:xfrm>
          </p:grpSpPr>
          <p:sp>
            <p:nvSpPr>
              <p:cNvPr id="262" name="Oval 261"/>
              <p:cNvSpPr/>
              <p:nvPr/>
            </p:nvSpPr>
            <p:spPr>
              <a:xfrm>
                <a:off x="1321546" y="3023894"/>
                <a:ext cx="451821" cy="451821"/>
              </a:xfrm>
              <a:prstGeom prst="ellipse">
                <a:avLst/>
              </a:prstGeom>
              <a:solidFill>
                <a:schemeClr val="bg1"/>
              </a:solidFill>
              <a:ln w="38100">
                <a:solidFill>
                  <a:srgbClr val="E84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Oval 262"/>
              <p:cNvSpPr/>
              <p:nvPr/>
            </p:nvSpPr>
            <p:spPr>
              <a:xfrm>
                <a:off x="977058" y="3610364"/>
                <a:ext cx="451821" cy="451821"/>
              </a:xfrm>
              <a:prstGeom prst="ellipse">
                <a:avLst/>
              </a:prstGeom>
              <a:solidFill>
                <a:schemeClr val="bg1"/>
              </a:solidFill>
              <a:ln w="38100">
                <a:solidFill>
                  <a:srgbClr val="E84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Oval 263"/>
              <p:cNvSpPr/>
              <p:nvPr/>
            </p:nvSpPr>
            <p:spPr>
              <a:xfrm>
                <a:off x="1666036" y="3610364"/>
                <a:ext cx="451821" cy="451821"/>
              </a:xfrm>
              <a:prstGeom prst="ellipse">
                <a:avLst/>
              </a:prstGeom>
              <a:solidFill>
                <a:schemeClr val="bg1"/>
              </a:solidFill>
              <a:ln w="38100">
                <a:solidFill>
                  <a:srgbClr val="E84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5" name="Straight Connector 264"/>
              <p:cNvCxnSpPr>
                <a:stCxn id="263" idx="6"/>
                <a:endCxn id="264" idx="2"/>
              </p:cNvCxnSpPr>
              <p:nvPr/>
            </p:nvCxnSpPr>
            <p:spPr>
              <a:xfrm>
                <a:off x="1428879" y="3836275"/>
                <a:ext cx="237157" cy="0"/>
              </a:xfrm>
              <a:prstGeom prst="line">
                <a:avLst/>
              </a:prstGeom>
              <a:ln w="38100">
                <a:solidFill>
                  <a:srgbClr val="E84D14"/>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18000000">
                <a:off x="1256986" y="3534862"/>
                <a:ext cx="228236" cy="0"/>
              </a:xfrm>
              <a:prstGeom prst="line">
                <a:avLst/>
              </a:prstGeom>
              <a:ln w="38100">
                <a:solidFill>
                  <a:srgbClr val="E84D14"/>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4400000">
                <a:off x="1594689" y="3534861"/>
                <a:ext cx="228236" cy="0"/>
              </a:xfrm>
              <a:prstGeom prst="line">
                <a:avLst/>
              </a:prstGeom>
              <a:ln w="38100">
                <a:solidFill>
                  <a:srgbClr val="E84D14"/>
                </a:solidFill>
              </a:ln>
            </p:spPr>
            <p:style>
              <a:lnRef idx="1">
                <a:schemeClr val="accent1"/>
              </a:lnRef>
              <a:fillRef idx="0">
                <a:schemeClr val="accent1"/>
              </a:fillRef>
              <a:effectRef idx="0">
                <a:schemeClr val="accent1"/>
              </a:effectRef>
              <a:fontRef idx="minor">
                <a:schemeClr val="tx1"/>
              </a:fontRef>
            </p:style>
          </p:cxnSp>
        </p:grpSp>
        <p:sp>
          <p:nvSpPr>
            <p:cNvPr id="259" name="TextBox 258"/>
            <p:cNvSpPr txBox="1"/>
            <p:nvPr/>
          </p:nvSpPr>
          <p:spPr>
            <a:xfrm>
              <a:off x="4313311" y="4189342"/>
              <a:ext cx="454568" cy="369332"/>
            </a:xfrm>
            <a:prstGeom prst="rect">
              <a:avLst/>
            </a:prstGeom>
            <a:noFill/>
            <a:ln>
              <a:noFill/>
            </a:ln>
          </p:spPr>
          <p:txBody>
            <a:bodyPr wrap="square" rtlCol="0">
              <a:spAutoFit/>
            </a:bodyPr>
            <a:lstStyle/>
            <a:p>
              <a:pPr algn="ctr"/>
              <a:r>
                <a:rPr lang="en-GB" b="1" dirty="0"/>
                <a:t>38</a:t>
              </a:r>
            </a:p>
          </p:txBody>
        </p:sp>
        <p:sp>
          <p:nvSpPr>
            <p:cNvPr id="260" name="TextBox 259"/>
            <p:cNvSpPr txBox="1"/>
            <p:nvPr/>
          </p:nvSpPr>
          <p:spPr>
            <a:xfrm>
              <a:off x="4049650" y="4782525"/>
              <a:ext cx="275386" cy="369332"/>
            </a:xfrm>
            <a:prstGeom prst="rect">
              <a:avLst/>
            </a:prstGeom>
            <a:noFill/>
            <a:ln>
              <a:noFill/>
            </a:ln>
          </p:spPr>
          <p:txBody>
            <a:bodyPr wrap="square" rtlCol="0">
              <a:spAutoFit/>
            </a:bodyPr>
            <a:lstStyle/>
            <a:p>
              <a:pPr algn="ctr"/>
              <a:r>
                <a:rPr lang="en-GB" b="1" dirty="0"/>
                <a:t>8</a:t>
              </a:r>
            </a:p>
          </p:txBody>
        </p:sp>
        <p:sp>
          <p:nvSpPr>
            <p:cNvPr id="261" name="TextBox 260"/>
            <p:cNvSpPr txBox="1"/>
            <p:nvPr/>
          </p:nvSpPr>
          <p:spPr>
            <a:xfrm>
              <a:off x="4743994" y="4784583"/>
              <a:ext cx="275386" cy="369332"/>
            </a:xfrm>
            <a:prstGeom prst="rect">
              <a:avLst/>
            </a:prstGeom>
            <a:noFill/>
            <a:ln>
              <a:noFill/>
            </a:ln>
          </p:spPr>
          <p:txBody>
            <a:bodyPr wrap="square" rtlCol="0">
              <a:spAutoFit/>
            </a:bodyPr>
            <a:lstStyle/>
            <a:p>
              <a:pPr algn="ctr"/>
              <a:r>
                <a:rPr lang="en-GB" b="1" dirty="0"/>
                <a:t>6</a:t>
              </a:r>
            </a:p>
          </p:txBody>
        </p:sp>
      </p:grpSp>
      <p:grpSp>
        <p:nvGrpSpPr>
          <p:cNvPr id="268" name="Group 267"/>
          <p:cNvGrpSpPr/>
          <p:nvPr/>
        </p:nvGrpSpPr>
        <p:grpSpPr>
          <a:xfrm>
            <a:off x="7068957" y="4030784"/>
            <a:ext cx="1140799" cy="1038291"/>
            <a:chOff x="6752538" y="4159176"/>
            <a:chExt cx="1140799" cy="1038291"/>
          </a:xfrm>
        </p:grpSpPr>
        <p:grpSp>
          <p:nvGrpSpPr>
            <p:cNvPr id="269" name="Group 268"/>
            <p:cNvGrpSpPr/>
            <p:nvPr/>
          </p:nvGrpSpPr>
          <p:grpSpPr>
            <a:xfrm>
              <a:off x="6752538" y="4159176"/>
              <a:ext cx="1140799" cy="1038291"/>
              <a:chOff x="977058" y="3023894"/>
              <a:chExt cx="1140799" cy="1038291"/>
            </a:xfrm>
          </p:grpSpPr>
          <p:sp>
            <p:nvSpPr>
              <p:cNvPr id="273" name="Oval 272"/>
              <p:cNvSpPr/>
              <p:nvPr/>
            </p:nvSpPr>
            <p:spPr>
              <a:xfrm>
                <a:off x="1321546" y="3023894"/>
                <a:ext cx="451821" cy="451821"/>
              </a:xfrm>
              <a:prstGeom prst="ellipse">
                <a:avLst/>
              </a:prstGeom>
              <a:solidFill>
                <a:schemeClr val="bg1"/>
              </a:solidFill>
              <a:ln w="38100">
                <a:solidFill>
                  <a:srgbClr val="E84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Oval 273"/>
              <p:cNvSpPr/>
              <p:nvPr/>
            </p:nvSpPr>
            <p:spPr>
              <a:xfrm>
                <a:off x="977058" y="3610364"/>
                <a:ext cx="451821" cy="451821"/>
              </a:xfrm>
              <a:prstGeom prst="ellipse">
                <a:avLst/>
              </a:prstGeom>
              <a:solidFill>
                <a:schemeClr val="bg1"/>
              </a:solidFill>
              <a:ln w="38100">
                <a:solidFill>
                  <a:srgbClr val="E84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Oval 274"/>
              <p:cNvSpPr/>
              <p:nvPr/>
            </p:nvSpPr>
            <p:spPr>
              <a:xfrm>
                <a:off x="1666036" y="3610364"/>
                <a:ext cx="451821" cy="451821"/>
              </a:xfrm>
              <a:prstGeom prst="ellipse">
                <a:avLst/>
              </a:prstGeom>
              <a:solidFill>
                <a:schemeClr val="bg1"/>
              </a:solidFill>
              <a:ln w="38100">
                <a:solidFill>
                  <a:srgbClr val="E84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6" name="Straight Connector 275"/>
              <p:cNvCxnSpPr>
                <a:stCxn id="274" idx="6"/>
                <a:endCxn id="275" idx="2"/>
              </p:cNvCxnSpPr>
              <p:nvPr/>
            </p:nvCxnSpPr>
            <p:spPr>
              <a:xfrm>
                <a:off x="1428879" y="3836275"/>
                <a:ext cx="237157" cy="0"/>
              </a:xfrm>
              <a:prstGeom prst="line">
                <a:avLst/>
              </a:prstGeom>
              <a:ln w="38100">
                <a:solidFill>
                  <a:srgbClr val="E84D14"/>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rot="18000000">
                <a:off x="1256986" y="3534862"/>
                <a:ext cx="228236" cy="0"/>
              </a:xfrm>
              <a:prstGeom prst="line">
                <a:avLst/>
              </a:prstGeom>
              <a:ln w="38100">
                <a:solidFill>
                  <a:srgbClr val="E84D14"/>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14400000">
                <a:off x="1594689" y="3534861"/>
                <a:ext cx="228236" cy="0"/>
              </a:xfrm>
              <a:prstGeom prst="line">
                <a:avLst/>
              </a:prstGeom>
              <a:ln w="38100">
                <a:solidFill>
                  <a:srgbClr val="E84D14"/>
                </a:solidFill>
              </a:ln>
            </p:spPr>
            <p:style>
              <a:lnRef idx="1">
                <a:schemeClr val="accent1"/>
              </a:lnRef>
              <a:fillRef idx="0">
                <a:schemeClr val="accent1"/>
              </a:fillRef>
              <a:effectRef idx="0">
                <a:schemeClr val="accent1"/>
              </a:effectRef>
              <a:fontRef idx="minor">
                <a:schemeClr val="tx1"/>
              </a:fontRef>
            </p:style>
          </p:cxnSp>
        </p:grpSp>
        <p:sp>
          <p:nvSpPr>
            <p:cNvPr id="270" name="TextBox 269"/>
            <p:cNvSpPr txBox="1"/>
            <p:nvPr/>
          </p:nvSpPr>
          <p:spPr>
            <a:xfrm>
              <a:off x="7031079" y="4192146"/>
              <a:ext cx="590510" cy="369332"/>
            </a:xfrm>
            <a:prstGeom prst="rect">
              <a:avLst/>
            </a:prstGeom>
            <a:noFill/>
            <a:ln>
              <a:noFill/>
            </a:ln>
          </p:spPr>
          <p:txBody>
            <a:bodyPr wrap="square" rtlCol="0">
              <a:spAutoFit/>
            </a:bodyPr>
            <a:lstStyle/>
            <a:p>
              <a:pPr algn="ctr"/>
              <a:r>
                <a:rPr lang="en-GB" b="1" dirty="0"/>
                <a:t>108</a:t>
              </a:r>
            </a:p>
          </p:txBody>
        </p:sp>
        <p:sp>
          <p:nvSpPr>
            <p:cNvPr id="271" name="TextBox 270"/>
            <p:cNvSpPr txBox="1"/>
            <p:nvPr/>
          </p:nvSpPr>
          <p:spPr>
            <a:xfrm>
              <a:off x="6835389" y="4785329"/>
              <a:ext cx="275386" cy="369332"/>
            </a:xfrm>
            <a:prstGeom prst="rect">
              <a:avLst/>
            </a:prstGeom>
            <a:noFill/>
            <a:ln>
              <a:noFill/>
            </a:ln>
          </p:spPr>
          <p:txBody>
            <a:bodyPr wrap="square" rtlCol="0">
              <a:spAutoFit/>
            </a:bodyPr>
            <a:lstStyle/>
            <a:p>
              <a:pPr algn="ctr"/>
              <a:r>
                <a:rPr lang="en-GB" b="1" dirty="0"/>
                <a:t>8</a:t>
              </a:r>
            </a:p>
          </p:txBody>
        </p:sp>
        <p:sp>
          <p:nvSpPr>
            <p:cNvPr id="272" name="TextBox 271"/>
            <p:cNvSpPr txBox="1"/>
            <p:nvPr/>
          </p:nvSpPr>
          <p:spPr>
            <a:xfrm>
              <a:off x="7441515" y="4787387"/>
              <a:ext cx="451822" cy="369332"/>
            </a:xfrm>
            <a:prstGeom prst="rect">
              <a:avLst/>
            </a:prstGeom>
            <a:noFill/>
            <a:ln>
              <a:noFill/>
            </a:ln>
          </p:spPr>
          <p:txBody>
            <a:bodyPr wrap="square" rtlCol="0">
              <a:spAutoFit/>
            </a:bodyPr>
            <a:lstStyle/>
            <a:p>
              <a:pPr algn="ctr"/>
              <a:r>
                <a:rPr lang="en-GB" b="1" dirty="0"/>
                <a:t>12</a:t>
              </a:r>
            </a:p>
          </p:txBody>
        </p:sp>
      </p:grpSp>
    </p:spTree>
    <p:extLst>
      <p:ext uri="{BB962C8B-B14F-4D97-AF65-F5344CB8AC3E}">
        <p14:creationId xmlns:p14="http://schemas.microsoft.com/office/powerpoint/2010/main" val="2108598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9" presetClass="emph" presetSubtype="0" nodeType="afterEffect">
                                  <p:stCondLst>
                                    <p:cond delay="0"/>
                                  </p:stCondLst>
                                  <p:childTnLst>
                                    <p:set>
                                      <p:cBhvr rctx="PPT">
                                        <p:cTn id="10" dur="indefinite"/>
                                        <p:tgtEl>
                                          <p:spTgt spid="215"/>
                                        </p:tgtEl>
                                        <p:attrNameLst>
                                          <p:attrName>style.opacity</p:attrName>
                                        </p:attrNameLst>
                                      </p:cBhvr>
                                      <p:to>
                                        <p:strVal val="0.25"/>
                                      </p:to>
                                    </p:set>
                                    <p:animEffect filter="image" prLst="opacity: 0.25">
                                      <p:cBhvr rctx="IE">
                                        <p:cTn id="11" dur="indefinite"/>
                                        <p:tgtEl>
                                          <p:spTgt spid="215"/>
                                        </p:tgtEl>
                                      </p:cBhvr>
                                    </p:animEffect>
                                  </p:childTnLst>
                                </p:cTn>
                              </p:par>
                              <p:par>
                                <p:cTn id="12" presetID="9" presetClass="emph" presetSubtype="0" nodeType="withEffect">
                                  <p:stCondLst>
                                    <p:cond delay="0"/>
                                  </p:stCondLst>
                                  <p:childTnLst>
                                    <p:set>
                                      <p:cBhvr rctx="PPT">
                                        <p:cTn id="13" dur="indefinite"/>
                                        <p:tgtEl>
                                          <p:spTgt spid="216"/>
                                        </p:tgtEl>
                                        <p:attrNameLst>
                                          <p:attrName>style.opacity</p:attrName>
                                        </p:attrNameLst>
                                      </p:cBhvr>
                                      <p:to>
                                        <p:strVal val="0.25"/>
                                      </p:to>
                                    </p:set>
                                    <p:animEffect filter="image" prLst="opacity: 0.25">
                                      <p:cBhvr rctx="IE">
                                        <p:cTn id="14" dur="indefinite"/>
                                        <p:tgtEl>
                                          <p:spTgt spid="216"/>
                                        </p:tgtEl>
                                      </p:cBhvr>
                                    </p:animEffect>
                                  </p:childTnLst>
                                </p:cTn>
                              </p:par>
                              <p:par>
                                <p:cTn id="15" presetID="9" presetClass="emph" presetSubtype="0" nodeType="withEffect">
                                  <p:stCondLst>
                                    <p:cond delay="0"/>
                                  </p:stCondLst>
                                  <p:childTnLst>
                                    <p:set>
                                      <p:cBhvr rctx="PPT">
                                        <p:cTn id="16" dur="indefinite"/>
                                        <p:tgtEl>
                                          <p:spTgt spid="217"/>
                                        </p:tgtEl>
                                        <p:attrNameLst>
                                          <p:attrName>style.opacity</p:attrName>
                                        </p:attrNameLst>
                                      </p:cBhvr>
                                      <p:to>
                                        <p:strVal val="0.25"/>
                                      </p:to>
                                    </p:set>
                                    <p:animEffect filter="image" prLst="opacity: 0.25">
                                      <p:cBhvr rctx="IE">
                                        <p:cTn id="17" dur="indefinite"/>
                                        <p:tgtEl>
                                          <p:spTgt spid="217"/>
                                        </p:tgtEl>
                                      </p:cBhvr>
                                    </p:animEffect>
                                  </p:childTnLst>
                                </p:cTn>
                              </p:par>
                              <p:par>
                                <p:cTn id="18" presetID="9" presetClass="emph" presetSubtype="0" nodeType="withEffect">
                                  <p:stCondLst>
                                    <p:cond delay="0"/>
                                  </p:stCondLst>
                                  <p:childTnLst>
                                    <p:set>
                                      <p:cBhvr rctx="PPT">
                                        <p:cTn id="19" dur="indefinite"/>
                                        <p:tgtEl>
                                          <p:spTgt spid="218"/>
                                        </p:tgtEl>
                                        <p:attrNameLst>
                                          <p:attrName>style.opacity</p:attrName>
                                        </p:attrNameLst>
                                      </p:cBhvr>
                                      <p:to>
                                        <p:strVal val="0.25"/>
                                      </p:to>
                                    </p:set>
                                    <p:animEffect filter="image" prLst="opacity: 0.25">
                                      <p:cBhvr rctx="IE">
                                        <p:cTn id="20" dur="indefinite"/>
                                        <p:tgtEl>
                                          <p:spTgt spid="218"/>
                                        </p:tgtEl>
                                      </p:cBhvr>
                                    </p:animEffect>
                                  </p:childTnLst>
                                </p:cTn>
                              </p:par>
                              <p:par>
                                <p:cTn id="21" presetID="9" presetClass="emph" presetSubtype="0" nodeType="withEffect">
                                  <p:stCondLst>
                                    <p:cond delay="0"/>
                                  </p:stCondLst>
                                  <p:childTnLst>
                                    <p:set>
                                      <p:cBhvr rctx="PPT">
                                        <p:cTn id="22" dur="indefinite"/>
                                        <p:tgtEl>
                                          <p:spTgt spid="219"/>
                                        </p:tgtEl>
                                        <p:attrNameLst>
                                          <p:attrName>style.opacity</p:attrName>
                                        </p:attrNameLst>
                                      </p:cBhvr>
                                      <p:to>
                                        <p:strVal val="0.25"/>
                                      </p:to>
                                    </p:set>
                                    <p:animEffect filter="image" prLst="opacity: 0.25">
                                      <p:cBhvr rctx="IE">
                                        <p:cTn id="23" dur="indefinite"/>
                                        <p:tgtEl>
                                          <p:spTgt spid="219"/>
                                        </p:tgtEl>
                                      </p:cBhvr>
                                    </p:animEffect>
                                  </p:childTnLst>
                                </p:cTn>
                              </p:par>
                              <p:par>
                                <p:cTn id="24" presetID="9" presetClass="emph" presetSubtype="0" nodeType="withEffect">
                                  <p:stCondLst>
                                    <p:cond delay="0"/>
                                  </p:stCondLst>
                                  <p:childTnLst>
                                    <p:set>
                                      <p:cBhvr rctx="PPT">
                                        <p:cTn id="25" dur="indefinite"/>
                                        <p:tgtEl>
                                          <p:spTgt spid="214"/>
                                        </p:tgtEl>
                                        <p:attrNameLst>
                                          <p:attrName>style.opacity</p:attrName>
                                        </p:attrNameLst>
                                      </p:cBhvr>
                                      <p:to>
                                        <p:strVal val="0.25"/>
                                      </p:to>
                                    </p:set>
                                    <p:animEffect filter="image" prLst="opacity: 0.25">
                                      <p:cBhvr rctx="IE">
                                        <p:cTn id="26" dur="indefinite"/>
                                        <p:tgtEl>
                                          <p:spTgt spid="214"/>
                                        </p:tgtEl>
                                      </p:cBhvr>
                                    </p:animEffect>
                                  </p:childTnLst>
                                </p:cTn>
                              </p:par>
                              <p:par>
                                <p:cTn id="27" presetID="9" presetClass="emph" presetSubtype="0" nodeType="withEffect">
                                  <p:stCondLst>
                                    <p:cond delay="0"/>
                                  </p:stCondLst>
                                  <p:childTnLst>
                                    <p:set>
                                      <p:cBhvr rctx="PPT">
                                        <p:cTn id="28" dur="indefinite"/>
                                        <p:tgtEl>
                                          <p:spTgt spid="220"/>
                                        </p:tgtEl>
                                        <p:attrNameLst>
                                          <p:attrName>style.opacity</p:attrName>
                                        </p:attrNameLst>
                                      </p:cBhvr>
                                      <p:to>
                                        <p:strVal val="0.25"/>
                                      </p:to>
                                    </p:set>
                                    <p:animEffect filter="image" prLst="opacity: 0.25">
                                      <p:cBhvr rctx="IE">
                                        <p:cTn id="29" dur="indefinite"/>
                                        <p:tgtEl>
                                          <p:spTgt spid="220"/>
                                        </p:tgtEl>
                                      </p:cBhvr>
                                    </p:animEffect>
                                  </p:childTnLst>
                                </p:cTn>
                              </p:par>
                              <p:par>
                                <p:cTn id="30" presetID="9" presetClass="emph" presetSubtype="0" nodeType="withEffect">
                                  <p:stCondLst>
                                    <p:cond delay="0"/>
                                  </p:stCondLst>
                                  <p:childTnLst>
                                    <p:set>
                                      <p:cBhvr rctx="PPT">
                                        <p:cTn id="31" dur="indefinite"/>
                                        <p:tgtEl>
                                          <p:spTgt spid="221"/>
                                        </p:tgtEl>
                                        <p:attrNameLst>
                                          <p:attrName>style.opacity</p:attrName>
                                        </p:attrNameLst>
                                      </p:cBhvr>
                                      <p:to>
                                        <p:strVal val="0.25"/>
                                      </p:to>
                                    </p:set>
                                    <p:animEffect filter="image" prLst="opacity: 0.25">
                                      <p:cBhvr rctx="IE">
                                        <p:cTn id="32" dur="indefinite"/>
                                        <p:tgtEl>
                                          <p:spTgt spid="221"/>
                                        </p:tgtEl>
                                      </p:cBhvr>
                                    </p:animEffect>
                                  </p:childTnLst>
                                </p:cTn>
                              </p:par>
                              <p:par>
                                <p:cTn id="33" presetID="9" presetClass="emph" presetSubtype="0" nodeType="withEffect">
                                  <p:stCondLst>
                                    <p:cond delay="0"/>
                                  </p:stCondLst>
                                  <p:childTnLst>
                                    <p:set>
                                      <p:cBhvr rctx="PPT">
                                        <p:cTn id="34" dur="indefinite"/>
                                        <p:tgtEl>
                                          <p:spTgt spid="222"/>
                                        </p:tgtEl>
                                        <p:attrNameLst>
                                          <p:attrName>style.opacity</p:attrName>
                                        </p:attrNameLst>
                                      </p:cBhvr>
                                      <p:to>
                                        <p:strVal val="0.25"/>
                                      </p:to>
                                    </p:set>
                                    <p:animEffect filter="image" prLst="opacity: 0.25">
                                      <p:cBhvr rctx="IE">
                                        <p:cTn id="35" dur="indefinite"/>
                                        <p:tgtEl>
                                          <p:spTgt spid="222"/>
                                        </p:tgtEl>
                                      </p:cBhvr>
                                    </p:animEffect>
                                  </p:childTnLst>
                                </p:cTn>
                              </p:par>
                              <p:par>
                                <p:cTn id="36" presetID="9" presetClass="emph" presetSubtype="0" nodeType="withEffect">
                                  <p:stCondLst>
                                    <p:cond delay="0"/>
                                  </p:stCondLst>
                                  <p:childTnLst>
                                    <p:set>
                                      <p:cBhvr rctx="PPT">
                                        <p:cTn id="37" dur="indefinite"/>
                                        <p:tgtEl>
                                          <p:spTgt spid="223"/>
                                        </p:tgtEl>
                                        <p:attrNameLst>
                                          <p:attrName>style.opacity</p:attrName>
                                        </p:attrNameLst>
                                      </p:cBhvr>
                                      <p:to>
                                        <p:strVal val="0.25"/>
                                      </p:to>
                                    </p:set>
                                    <p:animEffect filter="image" prLst="opacity: 0.25">
                                      <p:cBhvr rctx="IE">
                                        <p:cTn id="38" dur="indefinite"/>
                                        <p:tgtEl>
                                          <p:spTgt spid="223"/>
                                        </p:tgtEl>
                                      </p:cBhvr>
                                    </p:animEffect>
                                  </p:childTnLst>
                                </p:cTn>
                              </p:par>
                              <p:par>
                                <p:cTn id="39" presetID="10" presetClass="entr" presetSubtype="0" fill="hold" nodeType="withEffect">
                                  <p:stCondLst>
                                    <p:cond delay="0"/>
                                  </p:stCondLst>
                                  <p:childTnLst>
                                    <p:set>
                                      <p:cBhvr>
                                        <p:cTn id="40" dur="1" fill="hold">
                                          <p:stCondLst>
                                            <p:cond delay="0"/>
                                          </p:stCondLst>
                                        </p:cTn>
                                        <p:tgtEl>
                                          <p:spTgt spid="224"/>
                                        </p:tgtEl>
                                        <p:attrNameLst>
                                          <p:attrName>style.visibility</p:attrName>
                                        </p:attrNameLst>
                                      </p:cBhvr>
                                      <p:to>
                                        <p:strVal val="visible"/>
                                      </p:to>
                                    </p:set>
                                    <p:animEffect transition="in" filter="fade">
                                      <p:cBhvr>
                                        <p:cTn id="41" dur="500"/>
                                        <p:tgtEl>
                                          <p:spTgt spid="224"/>
                                        </p:tgtEl>
                                      </p:cBhvr>
                                    </p:animEffect>
                                  </p:childTnLst>
                                </p:cTn>
                              </p:par>
                              <p:par>
                                <p:cTn id="42" presetID="10" presetClass="entr" presetSubtype="0" fill="hold" nodeType="withEffect">
                                  <p:stCondLst>
                                    <p:cond delay="0"/>
                                  </p:stCondLst>
                                  <p:childTnLst>
                                    <p:set>
                                      <p:cBhvr>
                                        <p:cTn id="43" dur="1" fill="hold">
                                          <p:stCondLst>
                                            <p:cond delay="0"/>
                                          </p:stCondLst>
                                        </p:cTn>
                                        <p:tgtEl>
                                          <p:spTgt spid="235"/>
                                        </p:tgtEl>
                                        <p:attrNameLst>
                                          <p:attrName>style.visibility</p:attrName>
                                        </p:attrNameLst>
                                      </p:cBhvr>
                                      <p:to>
                                        <p:strVal val="visible"/>
                                      </p:to>
                                    </p:set>
                                    <p:animEffect transition="in" filter="fade">
                                      <p:cBhvr>
                                        <p:cTn id="44" dur="500"/>
                                        <p:tgtEl>
                                          <p:spTgt spid="235"/>
                                        </p:tgtEl>
                                      </p:cBhvr>
                                    </p:animEffect>
                                  </p:childTnLst>
                                </p:cTn>
                              </p:par>
                              <p:par>
                                <p:cTn id="45" presetID="10" presetClass="entr" presetSubtype="0" fill="hold" nodeType="withEffect">
                                  <p:stCondLst>
                                    <p:cond delay="0"/>
                                  </p:stCondLst>
                                  <p:childTnLst>
                                    <p:set>
                                      <p:cBhvr>
                                        <p:cTn id="46" dur="1" fill="hold">
                                          <p:stCondLst>
                                            <p:cond delay="0"/>
                                          </p:stCondLst>
                                        </p:cTn>
                                        <p:tgtEl>
                                          <p:spTgt spid="246"/>
                                        </p:tgtEl>
                                        <p:attrNameLst>
                                          <p:attrName>style.visibility</p:attrName>
                                        </p:attrNameLst>
                                      </p:cBhvr>
                                      <p:to>
                                        <p:strVal val="visible"/>
                                      </p:to>
                                    </p:set>
                                    <p:animEffect transition="in" filter="fade">
                                      <p:cBhvr>
                                        <p:cTn id="47" dur="500"/>
                                        <p:tgtEl>
                                          <p:spTgt spid="246"/>
                                        </p:tgtEl>
                                      </p:cBhvr>
                                    </p:animEffect>
                                  </p:childTnLst>
                                </p:cTn>
                              </p:par>
                              <p:par>
                                <p:cTn id="48" presetID="10" presetClass="entr" presetSubtype="0" fill="hold" nodeType="withEffect">
                                  <p:stCondLst>
                                    <p:cond delay="0"/>
                                  </p:stCondLst>
                                  <p:childTnLst>
                                    <p:set>
                                      <p:cBhvr>
                                        <p:cTn id="49" dur="1" fill="hold">
                                          <p:stCondLst>
                                            <p:cond delay="0"/>
                                          </p:stCondLst>
                                        </p:cTn>
                                        <p:tgtEl>
                                          <p:spTgt spid="257"/>
                                        </p:tgtEl>
                                        <p:attrNameLst>
                                          <p:attrName>style.visibility</p:attrName>
                                        </p:attrNameLst>
                                      </p:cBhvr>
                                      <p:to>
                                        <p:strVal val="visible"/>
                                      </p:to>
                                    </p:set>
                                    <p:animEffect transition="in" filter="fade">
                                      <p:cBhvr>
                                        <p:cTn id="50" dur="500"/>
                                        <p:tgtEl>
                                          <p:spTgt spid="257"/>
                                        </p:tgtEl>
                                      </p:cBhvr>
                                    </p:animEffect>
                                  </p:childTnLst>
                                </p:cTn>
                              </p:par>
                              <p:par>
                                <p:cTn id="51" presetID="10" presetClass="entr" presetSubtype="0" fill="hold" nodeType="withEffect">
                                  <p:stCondLst>
                                    <p:cond delay="0"/>
                                  </p:stCondLst>
                                  <p:childTnLst>
                                    <p:set>
                                      <p:cBhvr>
                                        <p:cTn id="52" dur="1" fill="hold">
                                          <p:stCondLst>
                                            <p:cond delay="0"/>
                                          </p:stCondLst>
                                        </p:cTn>
                                        <p:tgtEl>
                                          <p:spTgt spid="268"/>
                                        </p:tgtEl>
                                        <p:attrNameLst>
                                          <p:attrName>style.visibility</p:attrName>
                                        </p:attrNameLst>
                                      </p:cBhvr>
                                      <p:to>
                                        <p:strVal val="visible"/>
                                      </p:to>
                                    </p:set>
                                    <p:animEffect transition="in" filter="fade">
                                      <p:cBhvr>
                                        <p:cTn id="53" dur="500"/>
                                        <p:tgtEl>
                                          <p:spTgt spid="268"/>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childTnLst>
                                </p:cTn>
                              </p:par>
                            </p:childTnLst>
                          </p:cTn>
                        </p:par>
                        <p:par>
                          <p:cTn id="62" fill="hold">
                            <p:stCondLst>
                              <p:cond delay="3000"/>
                            </p:stCondLst>
                            <p:childTnLst>
                              <p:par>
                                <p:cTn id="63" presetID="1" presetClass="entr" presetSubtype="0" fill="hold" grpId="0" nodeType="afterEffect" nodePh="1">
                                  <p:stCondLst>
                                    <p:cond delay="0"/>
                                  </p:stCondLst>
                                  <p:endCondLst>
                                    <p:cond evt="begin" delay="0">
                                      <p:tn val="63"/>
                                    </p:cond>
                                  </p:endCondLst>
                                  <p:childTnLst>
                                    <p:set>
                                      <p:cBhvr>
                                        <p:cTn id="64"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8" grpId="0"/>
      <p:bldP spid="11" grpId="0"/>
      <p:bldP spid="18"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5524" y="1989927"/>
            <a:ext cx="5601725" cy="3398833"/>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5962" y="5005133"/>
            <a:ext cx="1487396" cy="1487394"/>
          </a:xfrm>
          <a:prstGeom prst="rect">
            <a:avLst/>
          </a:prstGeom>
        </p:spPr>
      </p:pic>
      <p:sp>
        <p:nvSpPr>
          <p:cNvPr id="41" name="1">
            <a:extLst>
              <a:ext uri="{FF2B5EF4-FFF2-40B4-BE49-F238E27FC236}">
                <a16:creationId xmlns:a16="http://schemas.microsoft.com/office/drawing/2014/main" id="{B23AEFDF-1ECD-4706-B1D5-5E7A3472E2DB}"/>
              </a:ext>
            </a:extLst>
          </p:cNvPr>
          <p:cNvSpPr/>
          <p:nvPr/>
        </p:nvSpPr>
        <p:spPr>
          <a:xfrm>
            <a:off x="7815261" y="5696627"/>
            <a:ext cx="407988" cy="504000"/>
          </a:xfrm>
          <a:prstGeom prst="roundRect">
            <a:avLst/>
          </a:prstGeom>
          <a:solidFill>
            <a:schemeClr val="bg1"/>
          </a:solidFill>
          <a:ln>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ectangle 8">
            <a:extLst>
              <a:ext uri="{FF2B5EF4-FFF2-40B4-BE49-F238E27FC236}">
                <a16:creationId xmlns:a16="http://schemas.microsoft.com/office/drawing/2014/main" id="{017D8418-2131-4B65-A3CE-503A66F60F9C}"/>
              </a:ext>
            </a:extLst>
          </p:cNvPr>
          <p:cNvSpPr>
            <a:spLocks noChangeArrowheads="1"/>
          </p:cNvSpPr>
          <p:nvPr/>
        </p:nvSpPr>
        <p:spPr bwMode="auto">
          <a:xfrm>
            <a:off x="7808355" y="5657197"/>
            <a:ext cx="3914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9pPr>
          </a:lstStyle>
          <a:p>
            <a:pPr eaLnBrk="1" hangingPunct="1">
              <a:lnSpc>
                <a:spcPct val="100000"/>
              </a:lnSpc>
              <a:spcBef>
                <a:spcPct val="0"/>
              </a:spcBef>
              <a:buFontTx/>
              <a:buNone/>
            </a:pPr>
            <a:r>
              <a:rPr lang="en-GB" altLang="en-US" sz="3000" b="1" dirty="0">
                <a:solidFill>
                  <a:srgbClr val="08743A"/>
                </a:solidFill>
              </a:rPr>
              <a:t>5</a:t>
            </a:r>
          </a:p>
        </p:txBody>
      </p:sp>
      <p:sp>
        <p:nvSpPr>
          <p:cNvPr id="10" name="Rectangle 9">
            <a:extLst>
              <a:ext uri="{FF2B5EF4-FFF2-40B4-BE49-F238E27FC236}">
                <a16:creationId xmlns:a16="http://schemas.microsoft.com/office/drawing/2014/main" id="{614F5470-FF59-4F61-85B4-77808118C3C9}"/>
              </a:ext>
            </a:extLst>
          </p:cNvPr>
          <p:cNvSpPr/>
          <p:nvPr/>
        </p:nvSpPr>
        <p:spPr>
          <a:xfrm>
            <a:off x="4436736" y="5834240"/>
            <a:ext cx="3259138" cy="368300"/>
          </a:xfrm>
          <a:prstGeom prst="rect">
            <a:avLst/>
          </a:prstGeom>
        </p:spPr>
        <p:txBody>
          <a:bodyPr wrap="none">
            <a:spAutoFit/>
          </a:bodyPr>
          <a:lstStyle/>
          <a:p>
            <a:pPr eaLnBrk="1" fontAlgn="auto" hangingPunct="1">
              <a:spcBef>
                <a:spcPts val="0"/>
              </a:spcBef>
              <a:spcAft>
                <a:spcPts val="0"/>
              </a:spcAft>
              <a:defRPr/>
            </a:pPr>
            <a:r>
              <a:rPr lang="en-GB" dirty="0">
                <a:solidFill>
                  <a:srgbClr val="08743A"/>
                </a:solidFill>
                <a:latin typeface="+mn-lt"/>
              </a:rPr>
              <a:t>The second digit of the code is</a:t>
            </a:r>
          </a:p>
        </p:txBody>
      </p:sp>
      <p:sp>
        <p:nvSpPr>
          <p:cNvPr id="16" name="Rectangle 15">
            <a:extLst>
              <a:ext uri="{FF2B5EF4-FFF2-40B4-BE49-F238E27FC236}">
                <a16:creationId xmlns:a16="http://schemas.microsoft.com/office/drawing/2014/main" id="{9DEAEB24-DE6C-48BA-8249-1F28198B870D}"/>
              </a:ext>
            </a:extLst>
          </p:cNvPr>
          <p:cNvSpPr/>
          <p:nvPr/>
        </p:nvSpPr>
        <p:spPr>
          <a:xfrm>
            <a:off x="755650" y="1989927"/>
            <a:ext cx="1855665" cy="2166875"/>
          </a:xfrm>
          <a:prstGeom prst="rect">
            <a:avLst/>
          </a:prstGeom>
        </p:spPr>
        <p:txBody>
          <a:bodyPr wrap="square">
            <a:spAutoFit/>
          </a:bodyPr>
          <a:lstStyle/>
          <a:p>
            <a:pPr>
              <a:lnSpc>
                <a:spcPct val="107000"/>
              </a:lnSpc>
              <a:spcAft>
                <a:spcPts val="0"/>
              </a:spcAft>
            </a:pPr>
            <a:r>
              <a:rPr lang="en-GB" dirty="0">
                <a:solidFill>
                  <a:srgbClr val="1C1C1C"/>
                </a:solidFill>
                <a:ea typeface="Calibri"/>
                <a:cs typeface="Times New Roman"/>
              </a:rPr>
              <a:t>In a dictionary, a set of words are listed. Decide if each word would use the determiner ‘a’ or ‘an’.</a:t>
            </a:r>
            <a:endParaRPr lang="en-GB" sz="1050" dirty="0">
              <a:latin typeface="Calibri"/>
              <a:ea typeface="Calibri"/>
              <a:cs typeface="Times New Roman"/>
            </a:endParaRPr>
          </a:p>
        </p:txBody>
      </p:sp>
      <p:sp>
        <p:nvSpPr>
          <p:cNvPr id="33" name="Reveal answer 1"/>
          <p:cNvSpPr/>
          <p:nvPr/>
        </p:nvSpPr>
        <p:spPr>
          <a:xfrm>
            <a:off x="6104626" y="5764161"/>
            <a:ext cx="1491778" cy="330583"/>
          </a:xfrm>
          <a:prstGeom prst="round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dirty="0"/>
              <a:t>Reveal answer</a:t>
            </a:r>
          </a:p>
        </p:txBody>
      </p:sp>
      <p:sp>
        <p:nvSpPr>
          <p:cNvPr id="36" name="Hyperlink">
            <a:hlinkClick r:id="rId4" action="ppaction://hlinksldjump"/>
          </p:cNvPr>
          <p:cNvSpPr/>
          <p:nvPr/>
        </p:nvSpPr>
        <p:spPr>
          <a:xfrm>
            <a:off x="7612063" y="5237562"/>
            <a:ext cx="776287" cy="1041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Clue 2</a:t>
            </a:r>
          </a:p>
        </p:txBody>
      </p:sp>
      <p:sp>
        <p:nvSpPr>
          <p:cNvPr id="4" name="Rectangle 3"/>
          <p:cNvSpPr/>
          <p:nvPr/>
        </p:nvSpPr>
        <p:spPr>
          <a:xfrm>
            <a:off x="3258914" y="2396516"/>
            <a:ext cx="2076086" cy="2562240"/>
          </a:xfrm>
          <a:prstGeom prst="rect">
            <a:avLst/>
          </a:prstGeom>
        </p:spPr>
        <p:txBody>
          <a:bodyPr wrap="square">
            <a:spAutoFit/>
          </a:bodyPr>
          <a:lstStyle/>
          <a:p>
            <a:pPr>
              <a:lnSpc>
                <a:spcPct val="107000"/>
              </a:lnSpc>
              <a:spcAft>
                <a:spcPts val="0"/>
              </a:spcAft>
            </a:pPr>
            <a:r>
              <a:rPr lang="en-GB" sz="3000" b="1" dirty="0">
                <a:ea typeface="Calibri"/>
                <a:cs typeface="Times New Roman"/>
              </a:rPr>
              <a:t>book</a:t>
            </a:r>
          </a:p>
          <a:p>
            <a:pPr>
              <a:lnSpc>
                <a:spcPct val="107000"/>
              </a:lnSpc>
              <a:spcAft>
                <a:spcPts val="0"/>
              </a:spcAft>
            </a:pPr>
            <a:r>
              <a:rPr lang="en-GB" sz="3000" b="1" dirty="0">
                <a:ea typeface="Calibri"/>
                <a:cs typeface="Times New Roman"/>
              </a:rPr>
              <a:t>author</a:t>
            </a:r>
            <a:br>
              <a:rPr lang="en-GB" sz="3000" b="1" dirty="0">
                <a:ea typeface="Calibri"/>
                <a:cs typeface="Times New Roman"/>
              </a:rPr>
            </a:br>
            <a:r>
              <a:rPr lang="en-GB" sz="3000" b="1" dirty="0">
                <a:ea typeface="Calibri"/>
                <a:cs typeface="Times New Roman"/>
              </a:rPr>
              <a:t>original</a:t>
            </a:r>
            <a:br>
              <a:rPr lang="en-GB" sz="3000" b="1" dirty="0">
                <a:ea typeface="Calibri"/>
                <a:cs typeface="Times New Roman"/>
              </a:rPr>
            </a:br>
            <a:r>
              <a:rPr lang="en-GB" sz="3000" b="1" dirty="0">
                <a:ea typeface="Calibri"/>
                <a:cs typeface="Times New Roman"/>
              </a:rPr>
              <a:t>paperback</a:t>
            </a:r>
            <a:br>
              <a:rPr lang="en-GB" sz="3000" b="1" dirty="0">
                <a:ea typeface="Calibri"/>
                <a:cs typeface="Times New Roman"/>
              </a:rPr>
            </a:br>
            <a:r>
              <a:rPr lang="en-GB" sz="3000" b="1" dirty="0">
                <a:ea typeface="Calibri"/>
                <a:cs typeface="Times New Roman"/>
              </a:rPr>
              <a:t>story</a:t>
            </a:r>
            <a:endParaRPr lang="en-GB" sz="3000" b="1" dirty="0">
              <a:latin typeface="Calibri"/>
              <a:ea typeface="Calibri"/>
              <a:cs typeface="Times New Roman"/>
            </a:endParaRPr>
          </a:p>
        </p:txBody>
      </p:sp>
      <p:sp>
        <p:nvSpPr>
          <p:cNvPr id="5" name="Rectangle 4"/>
          <p:cNvSpPr/>
          <p:nvPr/>
        </p:nvSpPr>
        <p:spPr>
          <a:xfrm>
            <a:off x="755650" y="4174681"/>
            <a:ext cx="1758950" cy="1574149"/>
          </a:xfrm>
          <a:prstGeom prst="rect">
            <a:avLst/>
          </a:prstGeom>
        </p:spPr>
        <p:txBody>
          <a:bodyPr wrap="square">
            <a:spAutoFit/>
          </a:bodyPr>
          <a:lstStyle/>
          <a:p>
            <a:pPr>
              <a:lnSpc>
                <a:spcPct val="107000"/>
              </a:lnSpc>
              <a:spcAft>
                <a:spcPts val="0"/>
              </a:spcAft>
            </a:pPr>
            <a:r>
              <a:rPr lang="en-GB" b="1" dirty="0">
                <a:ea typeface="Calibri"/>
                <a:cs typeface="Times New Roman"/>
              </a:rPr>
              <a:t>The number of words using the determiner ‘an’ gives the second clue.</a:t>
            </a:r>
            <a:endParaRPr lang="en-GB" sz="1050" b="1" dirty="0">
              <a:latin typeface="Calibri"/>
              <a:ea typeface="Calibri"/>
              <a:cs typeface="Times New Roman"/>
            </a:endParaRPr>
          </a:p>
        </p:txBody>
      </p:sp>
      <p:sp>
        <p:nvSpPr>
          <p:cNvPr id="3" name="Rectangle 2"/>
          <p:cNvSpPr/>
          <p:nvPr/>
        </p:nvSpPr>
        <p:spPr>
          <a:xfrm>
            <a:off x="5887520" y="2396516"/>
            <a:ext cx="1563248" cy="2045175"/>
          </a:xfrm>
          <a:prstGeom prst="rect">
            <a:avLst/>
          </a:prstGeom>
        </p:spPr>
        <p:txBody>
          <a:bodyPr wrap="none">
            <a:spAutoFit/>
          </a:bodyPr>
          <a:lstStyle/>
          <a:p>
            <a:pPr>
              <a:lnSpc>
                <a:spcPct val="107000"/>
              </a:lnSpc>
              <a:spcAft>
                <a:spcPts val="0"/>
              </a:spcAft>
            </a:pPr>
            <a:r>
              <a:rPr lang="en-GB" sz="3000" b="1" dirty="0">
                <a:ea typeface="Calibri"/>
                <a:cs typeface="Times New Roman"/>
              </a:rPr>
              <a:t>editor </a:t>
            </a:r>
            <a:br>
              <a:rPr lang="en-GB" sz="3000" b="1" dirty="0">
                <a:ea typeface="Calibri"/>
                <a:cs typeface="Times New Roman"/>
              </a:rPr>
            </a:br>
            <a:r>
              <a:rPr lang="en-GB" sz="3000" b="1" dirty="0">
                <a:ea typeface="Calibri"/>
                <a:cs typeface="Times New Roman"/>
              </a:rPr>
              <a:t>journal </a:t>
            </a:r>
            <a:br>
              <a:rPr lang="en-GB" sz="3000" b="1" dirty="0">
                <a:ea typeface="Calibri"/>
                <a:cs typeface="Times New Roman"/>
              </a:rPr>
            </a:br>
            <a:r>
              <a:rPr lang="en-GB" sz="3000" b="1" dirty="0">
                <a:ea typeface="Calibri"/>
                <a:cs typeface="Times New Roman"/>
              </a:rPr>
              <a:t>article </a:t>
            </a:r>
            <a:br>
              <a:rPr lang="en-GB" sz="3000" b="1" dirty="0">
                <a:ea typeface="Calibri"/>
                <a:cs typeface="Times New Roman"/>
              </a:rPr>
            </a:br>
            <a:r>
              <a:rPr lang="en-GB" sz="3000" b="1" dirty="0">
                <a:ea typeface="Calibri"/>
                <a:cs typeface="Times New Roman"/>
              </a:rPr>
              <a:t>index</a:t>
            </a:r>
            <a:endParaRPr lang="en-GB" sz="3000" b="1" dirty="0">
              <a:latin typeface="Calibri"/>
              <a:ea typeface="Calibri"/>
              <a:cs typeface="Times New Roman"/>
            </a:endParaRPr>
          </a:p>
        </p:txBody>
      </p:sp>
      <p:sp>
        <p:nvSpPr>
          <p:cNvPr id="6" name="Rectangle 5"/>
          <p:cNvSpPr/>
          <p:nvPr/>
        </p:nvSpPr>
        <p:spPr>
          <a:xfrm>
            <a:off x="3257960" y="2891091"/>
            <a:ext cx="1372492" cy="553998"/>
          </a:xfrm>
          <a:prstGeom prst="rect">
            <a:avLst/>
          </a:prstGeom>
        </p:spPr>
        <p:txBody>
          <a:bodyPr wrap="none">
            <a:spAutoFit/>
          </a:bodyPr>
          <a:lstStyle/>
          <a:p>
            <a:r>
              <a:rPr lang="en-GB" sz="3000" b="1" dirty="0">
                <a:solidFill>
                  <a:srgbClr val="08743A"/>
                </a:solidFill>
                <a:ea typeface="Calibri"/>
                <a:cs typeface="Times New Roman"/>
              </a:rPr>
              <a:t>author</a:t>
            </a:r>
            <a:endParaRPr lang="en-GB" sz="3000" dirty="0">
              <a:solidFill>
                <a:srgbClr val="08743A"/>
              </a:solidFill>
            </a:endParaRPr>
          </a:p>
        </p:txBody>
      </p:sp>
      <p:sp>
        <p:nvSpPr>
          <p:cNvPr id="7" name="Rectangle 6"/>
          <p:cNvSpPr/>
          <p:nvPr/>
        </p:nvSpPr>
        <p:spPr>
          <a:xfrm>
            <a:off x="3258179" y="3381633"/>
            <a:ext cx="1571264" cy="553998"/>
          </a:xfrm>
          <a:prstGeom prst="rect">
            <a:avLst/>
          </a:prstGeom>
        </p:spPr>
        <p:txBody>
          <a:bodyPr wrap="none">
            <a:spAutoFit/>
          </a:bodyPr>
          <a:lstStyle/>
          <a:p>
            <a:r>
              <a:rPr lang="en-GB" sz="3000" b="1" dirty="0">
                <a:solidFill>
                  <a:srgbClr val="08743A"/>
                </a:solidFill>
                <a:ea typeface="Calibri"/>
                <a:cs typeface="Times New Roman"/>
              </a:rPr>
              <a:t>original</a:t>
            </a:r>
            <a:endParaRPr lang="en-GB" sz="3000" dirty="0">
              <a:solidFill>
                <a:srgbClr val="08743A"/>
              </a:solidFill>
            </a:endParaRPr>
          </a:p>
        </p:txBody>
      </p:sp>
      <p:sp>
        <p:nvSpPr>
          <p:cNvPr id="8" name="Rectangle 7"/>
          <p:cNvSpPr/>
          <p:nvPr/>
        </p:nvSpPr>
        <p:spPr>
          <a:xfrm>
            <a:off x="5888997" y="2402133"/>
            <a:ext cx="1229824" cy="553998"/>
          </a:xfrm>
          <a:prstGeom prst="rect">
            <a:avLst/>
          </a:prstGeom>
        </p:spPr>
        <p:txBody>
          <a:bodyPr wrap="none">
            <a:spAutoFit/>
          </a:bodyPr>
          <a:lstStyle/>
          <a:p>
            <a:r>
              <a:rPr lang="en-GB" sz="3000" b="1" dirty="0">
                <a:solidFill>
                  <a:srgbClr val="08743A"/>
                </a:solidFill>
                <a:ea typeface="Calibri"/>
                <a:cs typeface="Times New Roman"/>
              </a:rPr>
              <a:t>editor</a:t>
            </a:r>
            <a:endParaRPr lang="en-GB" sz="3000" dirty="0">
              <a:solidFill>
                <a:srgbClr val="08743A"/>
              </a:solidFill>
            </a:endParaRPr>
          </a:p>
        </p:txBody>
      </p:sp>
      <p:sp>
        <p:nvSpPr>
          <p:cNvPr id="11" name="Rectangle 10"/>
          <p:cNvSpPr/>
          <p:nvPr/>
        </p:nvSpPr>
        <p:spPr>
          <a:xfrm>
            <a:off x="5887520" y="3381633"/>
            <a:ext cx="1324402" cy="553998"/>
          </a:xfrm>
          <a:prstGeom prst="rect">
            <a:avLst/>
          </a:prstGeom>
        </p:spPr>
        <p:txBody>
          <a:bodyPr wrap="none">
            <a:spAutoFit/>
          </a:bodyPr>
          <a:lstStyle/>
          <a:p>
            <a:r>
              <a:rPr lang="en-GB" sz="3000" b="1" dirty="0">
                <a:solidFill>
                  <a:srgbClr val="08743A"/>
                </a:solidFill>
                <a:ea typeface="Calibri"/>
                <a:cs typeface="Times New Roman"/>
              </a:rPr>
              <a:t>article</a:t>
            </a:r>
            <a:endParaRPr lang="en-GB" sz="3000" dirty="0">
              <a:solidFill>
                <a:srgbClr val="08743A"/>
              </a:solidFill>
            </a:endParaRPr>
          </a:p>
        </p:txBody>
      </p:sp>
      <p:sp>
        <p:nvSpPr>
          <p:cNvPr id="12" name="Rectangle 11"/>
          <p:cNvSpPr/>
          <p:nvPr/>
        </p:nvSpPr>
        <p:spPr>
          <a:xfrm>
            <a:off x="5886075" y="3862213"/>
            <a:ext cx="1128835" cy="563231"/>
          </a:xfrm>
          <a:prstGeom prst="rect">
            <a:avLst/>
          </a:prstGeom>
        </p:spPr>
        <p:txBody>
          <a:bodyPr wrap="none">
            <a:spAutoFit/>
          </a:bodyPr>
          <a:lstStyle/>
          <a:p>
            <a:pPr>
              <a:lnSpc>
                <a:spcPct val="107000"/>
              </a:lnSpc>
              <a:spcAft>
                <a:spcPts val="0"/>
              </a:spcAft>
            </a:pPr>
            <a:r>
              <a:rPr lang="en-GB" sz="3000" b="1" dirty="0">
                <a:solidFill>
                  <a:srgbClr val="08743A"/>
                </a:solidFill>
                <a:ea typeface="Calibri"/>
                <a:cs typeface="Times New Roman"/>
              </a:rPr>
              <a:t>index</a:t>
            </a:r>
            <a:endParaRPr lang="en-GB" sz="3000" b="1" dirty="0">
              <a:solidFill>
                <a:srgbClr val="08743A"/>
              </a:solidFill>
              <a:latin typeface="Calibri"/>
              <a:ea typeface="Calibri"/>
              <a:cs typeface="Times New Roman"/>
            </a:endParaRPr>
          </a:p>
        </p:txBody>
      </p:sp>
    </p:spTree>
    <p:extLst>
      <p:ext uri="{BB962C8B-B14F-4D97-AF65-F5344CB8AC3E}">
        <p14:creationId xmlns:p14="http://schemas.microsoft.com/office/powerpoint/2010/main" val="489675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par>
                          <p:cTn id="8" fill="hold">
                            <p:stCondLst>
                              <p:cond delay="500"/>
                            </p:stCondLst>
                            <p:childTnLst>
                              <p:par>
                                <p:cTn id="9" presetID="9" presetClass="emph" presetSubtype="0" grpId="0" nodeType="afterEffect">
                                  <p:stCondLst>
                                    <p:cond delay="0"/>
                                  </p:stCondLst>
                                  <p:childTnLst>
                                    <p:set>
                                      <p:cBhvr rctx="PPT">
                                        <p:cTn id="10" dur="indefinite"/>
                                        <p:tgtEl>
                                          <p:spTgt spid="4"/>
                                        </p:tgtEl>
                                        <p:attrNameLst>
                                          <p:attrName>style.opacity</p:attrName>
                                        </p:attrNameLst>
                                      </p:cBhvr>
                                      <p:to>
                                        <p:strVal val="0.15"/>
                                      </p:to>
                                    </p:set>
                                    <p:animEffect filter="image" prLst="opacity: 0.15">
                                      <p:cBhvr rctx="IE">
                                        <p:cTn id="11" dur="indefinite"/>
                                        <p:tgtEl>
                                          <p:spTgt spid="4"/>
                                        </p:tgtEl>
                                      </p:cBhvr>
                                    </p:animEffect>
                                  </p:childTnLst>
                                </p:cTn>
                              </p:par>
                            </p:childTnLst>
                          </p:cTn>
                        </p:par>
                        <p:par>
                          <p:cTn id="12" fill="hold">
                            <p:stCondLst>
                              <p:cond delay="500"/>
                            </p:stCondLst>
                            <p:childTnLst>
                              <p:par>
                                <p:cTn id="13" presetID="9" presetClass="emph" presetSubtype="0" grpId="0" nodeType="afterEffect">
                                  <p:stCondLst>
                                    <p:cond delay="0"/>
                                  </p:stCondLst>
                                  <p:childTnLst>
                                    <p:set>
                                      <p:cBhvr rctx="PPT">
                                        <p:cTn id="14" dur="indefinite"/>
                                        <p:tgtEl>
                                          <p:spTgt spid="3"/>
                                        </p:tgtEl>
                                        <p:attrNameLst>
                                          <p:attrName>style.opacity</p:attrName>
                                        </p:attrNameLst>
                                      </p:cBhvr>
                                      <p:to>
                                        <p:strVal val="0.15"/>
                                      </p:to>
                                    </p:set>
                                    <p:animEffect filter="image" prLst="opacity: 0.15">
                                      <p:cBhvr rctx="IE">
                                        <p:cTn id="15" dur="indefinite"/>
                                        <p:tgtEl>
                                          <p:spTgt spid="3"/>
                                        </p:tgtEl>
                                      </p:cBhvr>
                                    </p:animEffect>
                                  </p:childTnLst>
                                </p:cTn>
                              </p:par>
                            </p:childTnLst>
                          </p:cTn>
                        </p:par>
                        <p:par>
                          <p:cTn id="16" fill="hold">
                            <p:stCondLst>
                              <p:cond delay="500"/>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1000"/>
                                        <p:tgtEl>
                                          <p:spTgt spid="9">
                                            <p:txEl>
                                              <p:pRg st="0" end="0"/>
                                            </p:txEl>
                                          </p:spTgt>
                                        </p:tgtEl>
                                      </p:cBhvr>
                                    </p:animEffect>
                                  </p:childTnLst>
                                </p:cTn>
                              </p:par>
                            </p:childTnLst>
                          </p:cTn>
                        </p:par>
                        <p:par>
                          <p:cTn id="40" fill="hold">
                            <p:stCondLst>
                              <p:cond delay="3500"/>
                            </p:stCondLst>
                            <p:childTnLst>
                              <p:par>
                                <p:cTn id="41" presetID="1" presetClass="entr" presetSubtype="0" fill="hold" grpId="0" nodeType="afterEffect" nodePh="1">
                                  <p:stCondLst>
                                    <p:cond delay="0"/>
                                  </p:stCondLst>
                                  <p:endCondLst>
                                    <p:cond evt="begin" delay="0">
                                      <p:tn val="41"/>
                                    </p:cond>
                                  </p:end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10" grpId="0"/>
      <p:bldP spid="33" grpId="0" animBg="1"/>
      <p:bldP spid="36" grpId="0"/>
      <p:bldP spid="4" grpId="0"/>
      <p:bldP spid="3" grpId="0"/>
      <p:bldP spid="6" grpId="0"/>
      <p:bldP spid="7" grpId="0"/>
      <p:bldP spid="8"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5962" y="5005133"/>
            <a:ext cx="1487396" cy="1487394"/>
          </a:xfrm>
          <a:prstGeom prst="rect">
            <a:avLst/>
          </a:prstGeom>
        </p:spPr>
      </p:pic>
      <p:sp>
        <p:nvSpPr>
          <p:cNvPr id="20" name="1">
            <a:extLst>
              <a:ext uri="{FF2B5EF4-FFF2-40B4-BE49-F238E27FC236}">
                <a16:creationId xmlns:a16="http://schemas.microsoft.com/office/drawing/2014/main" id="{B23AEFDF-1ECD-4706-B1D5-5E7A3472E2DB}"/>
              </a:ext>
            </a:extLst>
          </p:cNvPr>
          <p:cNvSpPr/>
          <p:nvPr/>
        </p:nvSpPr>
        <p:spPr>
          <a:xfrm>
            <a:off x="7815261" y="5696627"/>
            <a:ext cx="407988" cy="504000"/>
          </a:xfrm>
          <a:prstGeom prst="roundRect">
            <a:avLst/>
          </a:prstGeom>
          <a:solidFill>
            <a:schemeClr val="bg1"/>
          </a:solidFill>
          <a:ln>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ectangle 8">
            <a:extLst>
              <a:ext uri="{FF2B5EF4-FFF2-40B4-BE49-F238E27FC236}">
                <a16:creationId xmlns:a16="http://schemas.microsoft.com/office/drawing/2014/main" id="{B8790AB5-9048-4F3E-A808-8DF89E0C77CE}"/>
              </a:ext>
            </a:extLst>
          </p:cNvPr>
          <p:cNvSpPr>
            <a:spLocks noChangeArrowheads="1"/>
          </p:cNvSpPr>
          <p:nvPr/>
        </p:nvSpPr>
        <p:spPr bwMode="auto">
          <a:xfrm>
            <a:off x="4160916" y="4909698"/>
            <a:ext cx="3189701" cy="808596"/>
          </a:xfrm>
          <a:prstGeom prst="rect">
            <a:avLst/>
          </a:prstGeom>
          <a:noFill/>
          <a:ln w="28575">
            <a:solidFill>
              <a:srgbClr val="689D6C"/>
            </a:solidFill>
            <a:miter lim="800000"/>
            <a:headEnd/>
            <a:tailEnd/>
          </a:ln>
          <a:extLst>
            <a:ext uri="{909E8E84-426E-40DD-AFC4-6F175D3DCCD1}">
              <a14:hiddenFill xmlns:a14="http://schemas.microsoft.com/office/drawing/2010/main">
                <a:solidFill>
                  <a:srgbClr val="FFFFFF"/>
                </a:solidFill>
              </a14:hiddenFill>
            </a:ext>
          </a:extLst>
        </p:spPr>
        <p:txBody>
          <a:bodyPr wrap="square" lIns="108000" tIns="108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9pPr>
          </a:lstStyle>
          <a:p>
            <a:pPr algn="ctr">
              <a:buNone/>
            </a:pPr>
            <a:endParaRPr lang="en-GB" dirty="0">
              <a:solidFill>
                <a:schemeClr val="tx1"/>
              </a:solidFill>
            </a:endParaRPr>
          </a:p>
          <a:p>
            <a:pPr algn="ctr">
              <a:buNone/>
            </a:pPr>
            <a:endParaRPr lang="en-GB" dirty="0">
              <a:solidFill>
                <a:schemeClr val="tx1"/>
              </a:solidFill>
            </a:endParaRPr>
          </a:p>
        </p:txBody>
      </p:sp>
      <p:sp>
        <p:nvSpPr>
          <p:cNvPr id="6" name="Rectangle 5">
            <a:extLst>
              <a:ext uri="{FF2B5EF4-FFF2-40B4-BE49-F238E27FC236}">
                <a16:creationId xmlns:a16="http://schemas.microsoft.com/office/drawing/2014/main" id="{614F5470-FF59-4F61-85B4-77808118C3C9}"/>
              </a:ext>
            </a:extLst>
          </p:cNvPr>
          <p:cNvSpPr/>
          <p:nvPr/>
        </p:nvSpPr>
        <p:spPr>
          <a:xfrm>
            <a:off x="4615238" y="5830864"/>
            <a:ext cx="3079750" cy="368300"/>
          </a:xfrm>
          <a:prstGeom prst="rect">
            <a:avLst/>
          </a:prstGeom>
        </p:spPr>
        <p:txBody>
          <a:bodyPr wrap="none">
            <a:spAutoFit/>
          </a:bodyPr>
          <a:lstStyle/>
          <a:p>
            <a:pPr eaLnBrk="1" fontAlgn="auto" hangingPunct="1">
              <a:spcBef>
                <a:spcPts val="0"/>
              </a:spcBef>
              <a:spcAft>
                <a:spcPts val="0"/>
              </a:spcAft>
              <a:defRPr/>
            </a:pPr>
            <a:r>
              <a:rPr lang="en-GB" dirty="0">
                <a:solidFill>
                  <a:srgbClr val="08743A"/>
                </a:solidFill>
                <a:latin typeface="+mn-lt"/>
              </a:rPr>
              <a:t>The third digit of the code is</a:t>
            </a:r>
          </a:p>
        </p:txBody>
      </p:sp>
      <p:sp>
        <p:nvSpPr>
          <p:cNvPr id="7" name="Rectangle 7">
            <a:extLst>
              <a:ext uri="{FF2B5EF4-FFF2-40B4-BE49-F238E27FC236}">
                <a16:creationId xmlns:a16="http://schemas.microsoft.com/office/drawing/2014/main" id="{AE38242D-A31A-4A2B-92FA-05F3561A62A0}"/>
              </a:ext>
            </a:extLst>
          </p:cNvPr>
          <p:cNvSpPr>
            <a:spLocks noChangeArrowheads="1"/>
          </p:cNvSpPr>
          <p:nvPr/>
        </p:nvSpPr>
        <p:spPr bwMode="auto">
          <a:xfrm>
            <a:off x="761490" y="1976748"/>
            <a:ext cx="254274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9pPr>
          </a:lstStyle>
          <a:p>
            <a:pPr>
              <a:lnSpc>
                <a:spcPct val="100000"/>
              </a:lnSpc>
              <a:buNone/>
            </a:pPr>
            <a:r>
              <a:rPr lang="en-GB" sz="1600" dirty="0">
                <a:latin typeface="+mn-lt"/>
              </a:rPr>
              <a:t>The library has a </a:t>
            </a:r>
            <a:br>
              <a:rPr lang="en-GB" sz="1600" dirty="0">
                <a:latin typeface="+mn-lt"/>
              </a:rPr>
            </a:br>
            <a:r>
              <a:rPr lang="en-GB" sz="1600" dirty="0">
                <a:latin typeface="+mn-lt"/>
              </a:rPr>
              <a:t>number of clocks on </a:t>
            </a:r>
            <a:br>
              <a:rPr lang="en-GB" sz="1600" dirty="0">
                <a:latin typeface="+mn-lt"/>
              </a:rPr>
            </a:br>
            <a:r>
              <a:rPr lang="en-GB" sz="1600" dirty="0">
                <a:latin typeface="+mn-lt"/>
              </a:rPr>
              <a:t>the wall showing the </a:t>
            </a:r>
            <a:br>
              <a:rPr lang="en-GB" sz="1600" dirty="0">
                <a:latin typeface="+mn-lt"/>
              </a:rPr>
            </a:br>
            <a:r>
              <a:rPr lang="en-GB" sz="1600" dirty="0">
                <a:latin typeface="+mn-lt"/>
              </a:rPr>
              <a:t>time in different cities</a:t>
            </a:r>
            <a:br>
              <a:rPr lang="en-GB" sz="1600" dirty="0">
                <a:latin typeface="+mn-lt"/>
              </a:rPr>
            </a:br>
            <a:r>
              <a:rPr lang="en-GB" sz="1600" dirty="0">
                <a:latin typeface="+mn-lt"/>
              </a:rPr>
              <a:t>around the world. All </a:t>
            </a:r>
            <a:br>
              <a:rPr lang="en-GB" sz="1600" dirty="0">
                <a:latin typeface="+mn-lt"/>
              </a:rPr>
            </a:br>
            <a:r>
              <a:rPr lang="en-GB" sz="1600" dirty="0">
                <a:latin typeface="+mn-lt"/>
              </a:rPr>
              <a:t>the times are between 9a.m. (before midday) and 6p.m. (after midday).</a:t>
            </a:r>
          </a:p>
        </p:txBody>
      </p:sp>
      <p:sp>
        <p:nvSpPr>
          <p:cNvPr id="10" name="Rectangle 1">
            <a:extLst>
              <a:ext uri="{FF2B5EF4-FFF2-40B4-BE49-F238E27FC236}">
                <a16:creationId xmlns:a16="http://schemas.microsoft.com/office/drawing/2014/main" id="{0B3BCF5B-62F3-4289-BE9D-B82A2E8EFB7B}"/>
              </a:ext>
            </a:extLst>
          </p:cNvPr>
          <p:cNvSpPr>
            <a:spLocks noChangeArrowheads="1"/>
          </p:cNvSpPr>
          <p:nvPr/>
        </p:nvSpPr>
        <p:spPr bwMode="auto">
          <a:xfrm>
            <a:off x="7824228" y="5656750"/>
            <a:ext cx="3978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9pPr>
          </a:lstStyle>
          <a:p>
            <a:pPr eaLnBrk="1" hangingPunct="1">
              <a:lnSpc>
                <a:spcPct val="100000"/>
              </a:lnSpc>
              <a:spcBef>
                <a:spcPct val="0"/>
              </a:spcBef>
              <a:buFontTx/>
              <a:buNone/>
            </a:pPr>
            <a:r>
              <a:rPr lang="en-GB" altLang="en-US" sz="3000" b="1" dirty="0">
                <a:solidFill>
                  <a:srgbClr val="08743A"/>
                </a:solidFill>
              </a:rPr>
              <a:t>6</a:t>
            </a:r>
          </a:p>
        </p:txBody>
      </p:sp>
      <p:sp>
        <p:nvSpPr>
          <p:cNvPr id="15" name="Reveal answer 1"/>
          <p:cNvSpPr/>
          <p:nvPr/>
        </p:nvSpPr>
        <p:spPr>
          <a:xfrm>
            <a:off x="6104626" y="5764161"/>
            <a:ext cx="1491778" cy="330583"/>
          </a:xfrm>
          <a:prstGeom prst="round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dirty="0"/>
              <a:t>Reveal answer</a:t>
            </a:r>
          </a:p>
        </p:txBody>
      </p:sp>
      <p:sp>
        <p:nvSpPr>
          <p:cNvPr id="17" name="Hyperlink">
            <a:hlinkClick r:id="rId3" action="ppaction://hlinksldjump"/>
          </p:cNvPr>
          <p:cNvSpPr/>
          <p:nvPr/>
        </p:nvSpPr>
        <p:spPr>
          <a:xfrm>
            <a:off x="7612063" y="5237562"/>
            <a:ext cx="776287" cy="1041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Clue 3</a:t>
            </a:r>
          </a:p>
        </p:txBody>
      </p:sp>
      <p:sp>
        <p:nvSpPr>
          <p:cNvPr id="3" name="Rectangle 2"/>
          <p:cNvSpPr/>
          <p:nvPr/>
        </p:nvSpPr>
        <p:spPr>
          <a:xfrm>
            <a:off x="766641" y="4176631"/>
            <a:ext cx="3238653" cy="2031325"/>
          </a:xfrm>
          <a:prstGeom prst="rect">
            <a:avLst/>
          </a:prstGeom>
        </p:spPr>
        <p:txBody>
          <a:bodyPr wrap="square">
            <a:spAutoFit/>
          </a:bodyPr>
          <a:lstStyle/>
          <a:p>
            <a:r>
              <a:rPr lang="en-GB" dirty="0"/>
              <a:t>Are all the times after midday? Read each clock in 24-hour time.</a:t>
            </a:r>
          </a:p>
          <a:p>
            <a:endParaRPr lang="en-GB" dirty="0"/>
          </a:p>
          <a:p>
            <a:r>
              <a:rPr lang="en-GB" b="1" dirty="0"/>
              <a:t>Add the digits of each 24 hour time. The smallest total gives the third clue.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445" y="1929151"/>
            <a:ext cx="1536117" cy="15336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6686" y="1930121"/>
            <a:ext cx="1534173" cy="153166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983" y="1929151"/>
            <a:ext cx="1536116" cy="153360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4296" y="3092195"/>
            <a:ext cx="1582839" cy="2238444"/>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tretch/>
        </p:blipFill>
        <p:spPr>
          <a:xfrm>
            <a:off x="5890722" y="3088457"/>
            <a:ext cx="1581561" cy="2239200"/>
          </a:xfrm>
          <a:prstGeom prst="rect">
            <a:avLst/>
          </a:prstGeom>
          <a:noFill/>
          <a:ln>
            <a:noFill/>
          </a:ln>
        </p:spPr>
      </p:pic>
      <p:sp>
        <p:nvSpPr>
          <p:cNvPr id="8" name="Rectangle 7"/>
          <p:cNvSpPr/>
          <p:nvPr/>
        </p:nvSpPr>
        <p:spPr>
          <a:xfrm>
            <a:off x="4160916" y="4985859"/>
            <a:ext cx="3189701" cy="646331"/>
          </a:xfrm>
          <a:prstGeom prst="rect">
            <a:avLst/>
          </a:prstGeom>
        </p:spPr>
        <p:txBody>
          <a:bodyPr wrap="square">
            <a:spAutoFit/>
          </a:bodyPr>
          <a:lstStyle/>
          <a:p>
            <a:pPr algn="ctr">
              <a:buNone/>
            </a:pPr>
            <a:r>
              <a:rPr lang="en-GB" dirty="0"/>
              <a:t>1430 (</a:t>
            </a:r>
            <a:r>
              <a:rPr lang="en-GB" b="1" dirty="0"/>
              <a:t>8</a:t>
            </a:r>
            <a:r>
              <a:rPr lang="en-GB" dirty="0"/>
              <a:t>), 1745 (</a:t>
            </a:r>
            <a:r>
              <a:rPr lang="en-GB" b="1" dirty="0"/>
              <a:t>17</a:t>
            </a:r>
            <a:r>
              <a:rPr lang="en-GB" dirty="0"/>
              <a:t>), 1140</a:t>
            </a:r>
            <a:r>
              <a:rPr lang="en-GB" b="1" dirty="0"/>
              <a:t> </a:t>
            </a:r>
            <a:r>
              <a:rPr lang="en-GB" dirty="0"/>
              <a:t>(</a:t>
            </a:r>
            <a:r>
              <a:rPr lang="en-GB" b="1" dirty="0"/>
              <a:t>6</a:t>
            </a:r>
            <a:r>
              <a:rPr lang="en-GB" dirty="0"/>
              <a:t>), </a:t>
            </a:r>
          </a:p>
          <a:p>
            <a:pPr algn="ctr">
              <a:buNone/>
            </a:pPr>
            <a:r>
              <a:rPr lang="en-GB" dirty="0"/>
              <a:t>1555 (</a:t>
            </a:r>
            <a:r>
              <a:rPr lang="en-GB" b="1" dirty="0"/>
              <a:t>16</a:t>
            </a:r>
            <a:r>
              <a:rPr lang="en-GB" dirty="0"/>
              <a:t>), 0915 (</a:t>
            </a:r>
            <a:r>
              <a:rPr lang="en-GB" b="1" dirty="0"/>
              <a:t>15</a:t>
            </a:r>
            <a:r>
              <a:rPr lang="en-GB" dirty="0"/>
              <a:t>) </a:t>
            </a:r>
          </a:p>
        </p:txBody>
      </p:sp>
      <p:sp>
        <p:nvSpPr>
          <p:cNvPr id="14" name="Rectangle 13"/>
          <p:cNvSpPr/>
          <p:nvPr/>
        </p:nvSpPr>
        <p:spPr>
          <a:xfrm>
            <a:off x="6226932" y="4981259"/>
            <a:ext cx="990977" cy="369332"/>
          </a:xfrm>
          <a:prstGeom prst="rect">
            <a:avLst/>
          </a:prstGeom>
        </p:spPr>
        <p:txBody>
          <a:bodyPr wrap="none">
            <a:spAutoFit/>
          </a:bodyPr>
          <a:lstStyle/>
          <a:p>
            <a:r>
              <a:rPr lang="en-GB" dirty="0">
                <a:solidFill>
                  <a:srgbClr val="08743A"/>
                </a:solidFill>
              </a:rPr>
              <a:t>1140</a:t>
            </a:r>
            <a:r>
              <a:rPr lang="en-GB" b="1" dirty="0">
                <a:solidFill>
                  <a:srgbClr val="08743A"/>
                </a:solidFill>
              </a:rPr>
              <a:t> </a:t>
            </a:r>
            <a:r>
              <a:rPr lang="en-GB" dirty="0">
                <a:solidFill>
                  <a:srgbClr val="08743A"/>
                </a:solidFill>
              </a:rPr>
              <a:t>(</a:t>
            </a:r>
            <a:r>
              <a:rPr lang="en-GB" b="1" dirty="0">
                <a:solidFill>
                  <a:srgbClr val="08743A"/>
                </a:solidFill>
              </a:rPr>
              <a:t>6</a:t>
            </a:r>
            <a:r>
              <a:rPr lang="en-GB" dirty="0">
                <a:solidFill>
                  <a:srgbClr val="08743A"/>
                </a:solidFill>
              </a:rPr>
              <a:t>)</a:t>
            </a:r>
          </a:p>
        </p:txBody>
      </p:sp>
    </p:spTree>
    <p:extLst>
      <p:ext uri="{BB962C8B-B14F-4D97-AF65-F5344CB8AC3E}">
        <p14:creationId xmlns:p14="http://schemas.microsoft.com/office/powerpoint/2010/main" val="2382633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par>
                          <p:cTn id="15" fill="hold">
                            <p:stCondLst>
                              <p:cond delay="1500"/>
                            </p:stCondLst>
                            <p:childTnLst>
                              <p:par>
                                <p:cTn id="16" presetID="9" presetClass="emph" presetSubtype="0" grpId="0" nodeType="afterEffect">
                                  <p:stCondLst>
                                    <p:cond delay="2500"/>
                                  </p:stCondLst>
                                  <p:childTnLst>
                                    <p:set>
                                      <p:cBhvr rctx="PPT">
                                        <p:cTn id="17" dur="indefinite"/>
                                        <p:tgtEl>
                                          <p:spTgt spid="8"/>
                                        </p:tgtEl>
                                        <p:attrNameLst>
                                          <p:attrName>style.opacity</p:attrName>
                                        </p:attrNameLst>
                                      </p:cBhvr>
                                      <p:to>
                                        <p:strVal val="0.15"/>
                                      </p:to>
                                    </p:set>
                                    <p:animEffect filter="image" prLst="opacity: 0.15">
                                      <p:cBhvr rctx="IE">
                                        <p:cTn id="18" dur="indefinite"/>
                                        <p:tgtEl>
                                          <p:spTgt spid="8"/>
                                        </p:tgtEl>
                                      </p:cBhvr>
                                    </p:animEffect>
                                  </p:childTnLst>
                                </p:cTn>
                              </p:par>
                            </p:childTnLst>
                          </p:cTn>
                        </p:par>
                        <p:par>
                          <p:cTn id="19" fill="hold">
                            <p:stCondLst>
                              <p:cond delay="40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4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par>
                          <p:cTn id="27" fill="hold">
                            <p:stCondLst>
                              <p:cond delay="5500"/>
                            </p:stCondLst>
                            <p:childTnLst>
                              <p:par>
                                <p:cTn id="28" presetID="10" presetClass="entr" presetSubtype="0" fill="hold"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1000"/>
                                        <p:tgtEl>
                                          <p:spTgt spid="10">
                                            <p:txEl>
                                              <p:pRg st="0" end="0"/>
                                            </p:txEl>
                                          </p:spTgt>
                                        </p:tgtEl>
                                      </p:cBhvr>
                                    </p:animEffect>
                                  </p:childTnLst>
                                </p:cTn>
                              </p:par>
                            </p:childTnLst>
                          </p:cTn>
                        </p:par>
                        <p:par>
                          <p:cTn id="31" fill="hold">
                            <p:stCondLst>
                              <p:cond delay="6500"/>
                            </p:stCondLst>
                            <p:childTnLst>
                              <p:par>
                                <p:cTn id="32" presetID="1" presetClass="entr" presetSubtype="0" fill="hold" grpId="0" nodeType="afterEffect" nodePh="1">
                                  <p:stCondLst>
                                    <p:cond delay="0"/>
                                  </p:stCondLst>
                                  <p:endCondLst>
                                    <p:cond evt="begin" delay="0">
                                      <p:tn val="32"/>
                                    </p:cond>
                                  </p:end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9" grpId="0" animBg="1"/>
      <p:bldP spid="6" grpId="0"/>
      <p:bldP spid="15" grpId="0" animBg="1"/>
      <p:bldP spid="17" grpId="0"/>
      <p:bldP spid="8" grpId="0"/>
      <p:bldP spid="8" grpId="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989927"/>
            <a:ext cx="5601725" cy="3398833"/>
          </a:xfrm>
          <a:prstGeom prst="rect">
            <a:avLst/>
          </a:prstGeom>
        </p:spPr>
      </p:pic>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5962" y="5005133"/>
            <a:ext cx="1487396" cy="1487394"/>
          </a:xfrm>
          <a:prstGeom prst="rect">
            <a:avLst/>
          </a:prstGeom>
        </p:spPr>
      </p:pic>
      <p:sp>
        <p:nvSpPr>
          <p:cNvPr id="50" name="1">
            <a:extLst>
              <a:ext uri="{FF2B5EF4-FFF2-40B4-BE49-F238E27FC236}">
                <a16:creationId xmlns:a16="http://schemas.microsoft.com/office/drawing/2014/main" id="{B23AEFDF-1ECD-4706-B1D5-5E7A3472E2DB}"/>
              </a:ext>
            </a:extLst>
          </p:cNvPr>
          <p:cNvSpPr/>
          <p:nvPr/>
        </p:nvSpPr>
        <p:spPr>
          <a:xfrm>
            <a:off x="7815261" y="5696627"/>
            <a:ext cx="407988" cy="504000"/>
          </a:xfrm>
          <a:prstGeom prst="roundRect">
            <a:avLst/>
          </a:prstGeom>
          <a:solidFill>
            <a:schemeClr val="bg1"/>
          </a:solidFill>
          <a:ln>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614F5470-FF59-4F61-85B4-77808118C3C9}"/>
              </a:ext>
            </a:extLst>
          </p:cNvPr>
          <p:cNvSpPr/>
          <p:nvPr/>
        </p:nvSpPr>
        <p:spPr>
          <a:xfrm>
            <a:off x="4480663" y="5839585"/>
            <a:ext cx="3211512" cy="369887"/>
          </a:xfrm>
          <a:prstGeom prst="rect">
            <a:avLst/>
          </a:prstGeom>
        </p:spPr>
        <p:txBody>
          <a:bodyPr wrap="none">
            <a:spAutoFit/>
          </a:bodyPr>
          <a:lstStyle/>
          <a:p>
            <a:pPr eaLnBrk="1" fontAlgn="auto" hangingPunct="1">
              <a:spcBef>
                <a:spcPts val="0"/>
              </a:spcBef>
              <a:spcAft>
                <a:spcPts val="0"/>
              </a:spcAft>
              <a:defRPr/>
            </a:pPr>
            <a:r>
              <a:rPr lang="en-GB" dirty="0">
                <a:solidFill>
                  <a:srgbClr val="08743A"/>
                </a:solidFill>
                <a:latin typeface="+mn-lt"/>
              </a:rPr>
              <a:t>The fourth digit of the code is</a:t>
            </a:r>
          </a:p>
        </p:txBody>
      </p:sp>
      <p:sp>
        <p:nvSpPr>
          <p:cNvPr id="8" name="Rectangle 1">
            <a:extLst>
              <a:ext uri="{FF2B5EF4-FFF2-40B4-BE49-F238E27FC236}">
                <a16:creationId xmlns:a16="http://schemas.microsoft.com/office/drawing/2014/main" id="{BBA40E7D-F54C-48EA-B96B-D6B53A462B63}"/>
              </a:ext>
            </a:extLst>
          </p:cNvPr>
          <p:cNvSpPr>
            <a:spLocks noChangeArrowheads="1"/>
          </p:cNvSpPr>
          <p:nvPr/>
        </p:nvSpPr>
        <p:spPr bwMode="auto">
          <a:xfrm>
            <a:off x="7834976" y="5664439"/>
            <a:ext cx="38504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9pPr>
          </a:lstStyle>
          <a:p>
            <a:pPr eaLnBrk="1" hangingPunct="1">
              <a:lnSpc>
                <a:spcPct val="100000"/>
              </a:lnSpc>
              <a:spcBef>
                <a:spcPct val="0"/>
              </a:spcBef>
              <a:buFontTx/>
              <a:buNone/>
            </a:pPr>
            <a:r>
              <a:rPr lang="en-GB" altLang="en-US" sz="3000" b="1" dirty="0">
                <a:solidFill>
                  <a:srgbClr val="08743A"/>
                </a:solidFill>
              </a:rPr>
              <a:t>3</a:t>
            </a:r>
          </a:p>
        </p:txBody>
      </p:sp>
      <p:sp>
        <p:nvSpPr>
          <p:cNvPr id="52" name="Reveal answer 1"/>
          <p:cNvSpPr/>
          <p:nvPr/>
        </p:nvSpPr>
        <p:spPr>
          <a:xfrm>
            <a:off x="6104626" y="5764161"/>
            <a:ext cx="1491778" cy="330583"/>
          </a:xfrm>
          <a:prstGeom prst="round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dirty="0"/>
              <a:t>Reveal answer</a:t>
            </a:r>
          </a:p>
        </p:txBody>
      </p:sp>
      <p:sp>
        <p:nvSpPr>
          <p:cNvPr id="54" name="Hyperlink">
            <a:hlinkClick r:id="rId4" action="ppaction://hlinksldjump"/>
          </p:cNvPr>
          <p:cNvSpPr/>
          <p:nvPr/>
        </p:nvSpPr>
        <p:spPr>
          <a:xfrm>
            <a:off x="7612063" y="5237562"/>
            <a:ext cx="776287" cy="1041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Clue 4</a:t>
            </a:r>
          </a:p>
        </p:txBody>
      </p:sp>
      <p:sp>
        <p:nvSpPr>
          <p:cNvPr id="3" name="Rectangle 2"/>
          <p:cNvSpPr/>
          <p:nvPr/>
        </p:nvSpPr>
        <p:spPr>
          <a:xfrm>
            <a:off x="6570306" y="1976100"/>
            <a:ext cx="1818043" cy="3454920"/>
          </a:xfrm>
          <a:prstGeom prst="rect">
            <a:avLst/>
          </a:prstGeom>
        </p:spPr>
        <p:txBody>
          <a:bodyPr wrap="square">
            <a:spAutoFit/>
          </a:bodyPr>
          <a:lstStyle/>
          <a:p>
            <a:pPr>
              <a:lnSpc>
                <a:spcPct val="107000"/>
              </a:lnSpc>
              <a:spcAft>
                <a:spcPts val="800"/>
              </a:spcAft>
            </a:pPr>
            <a:r>
              <a:rPr lang="en-GB" dirty="0">
                <a:ea typeface="Calibri"/>
                <a:cs typeface="Times New Roman"/>
              </a:rPr>
              <a:t>A grammar book provides the fourth clue.</a:t>
            </a:r>
            <a:endParaRPr lang="en-GB" sz="1050" dirty="0">
              <a:latin typeface="Calibri"/>
              <a:ea typeface="Calibri"/>
              <a:cs typeface="Times New Roman"/>
            </a:endParaRPr>
          </a:p>
          <a:p>
            <a:pPr>
              <a:lnSpc>
                <a:spcPct val="107000"/>
              </a:lnSpc>
              <a:spcAft>
                <a:spcPts val="800"/>
              </a:spcAft>
            </a:pPr>
            <a:r>
              <a:rPr lang="en-GB" dirty="0">
                <a:ea typeface="Calibri"/>
                <a:cs typeface="Times New Roman"/>
              </a:rPr>
              <a:t>Match the prefixes </a:t>
            </a:r>
            <a:r>
              <a:rPr lang="en-GB" b="1" dirty="0">
                <a:ea typeface="Calibri"/>
                <a:cs typeface="Times New Roman"/>
              </a:rPr>
              <a:t>dis-</a:t>
            </a:r>
            <a:r>
              <a:rPr lang="en-GB" dirty="0">
                <a:ea typeface="Calibri"/>
                <a:cs typeface="Times New Roman"/>
              </a:rPr>
              <a:t>, </a:t>
            </a:r>
            <a:r>
              <a:rPr lang="en-GB" b="1" dirty="0" err="1">
                <a:ea typeface="Calibri"/>
                <a:cs typeface="Times New Roman"/>
              </a:rPr>
              <a:t>mis</a:t>
            </a:r>
            <a:r>
              <a:rPr lang="en-GB" b="1" dirty="0">
                <a:ea typeface="Calibri"/>
                <a:cs typeface="Times New Roman"/>
              </a:rPr>
              <a:t>-</a:t>
            </a:r>
            <a:r>
              <a:rPr lang="en-GB" dirty="0">
                <a:ea typeface="Calibri"/>
                <a:cs typeface="Times New Roman"/>
              </a:rPr>
              <a:t> or </a:t>
            </a:r>
            <a:r>
              <a:rPr lang="en-GB" b="1" dirty="0">
                <a:ea typeface="Calibri"/>
                <a:cs typeface="Times New Roman"/>
              </a:rPr>
              <a:t>un-</a:t>
            </a:r>
            <a:r>
              <a:rPr lang="en-GB" dirty="0">
                <a:ea typeface="Calibri"/>
                <a:cs typeface="Times New Roman"/>
              </a:rPr>
              <a:t> to the following words. Some words can use two of these prefixes.</a:t>
            </a:r>
            <a:endParaRPr lang="en-GB" sz="1050" dirty="0">
              <a:latin typeface="Calibri"/>
              <a:ea typeface="Calibri"/>
              <a:cs typeface="Times New Roman"/>
            </a:endParaRPr>
          </a:p>
        </p:txBody>
      </p:sp>
      <p:sp>
        <p:nvSpPr>
          <p:cNvPr id="4" name="Rectangle 3"/>
          <p:cNvSpPr/>
          <p:nvPr/>
        </p:nvSpPr>
        <p:spPr>
          <a:xfrm>
            <a:off x="758303" y="5482756"/>
            <a:ext cx="4641468" cy="619272"/>
          </a:xfrm>
          <a:prstGeom prst="rect">
            <a:avLst/>
          </a:prstGeom>
        </p:spPr>
        <p:txBody>
          <a:bodyPr wrap="square">
            <a:spAutoFit/>
          </a:bodyPr>
          <a:lstStyle/>
          <a:p>
            <a:pPr>
              <a:lnSpc>
                <a:spcPct val="107000"/>
              </a:lnSpc>
              <a:spcAft>
                <a:spcPts val="800"/>
              </a:spcAft>
            </a:pPr>
            <a:r>
              <a:rPr lang="en-GB" sz="1600" b="1" dirty="0">
                <a:ea typeface="Calibri"/>
                <a:cs typeface="Times New Roman"/>
              </a:rPr>
              <a:t>The number of words using two of the prefixes un-, dis- or </a:t>
            </a:r>
            <a:r>
              <a:rPr lang="en-GB" sz="1600" b="1" dirty="0" err="1">
                <a:ea typeface="Calibri"/>
                <a:cs typeface="Times New Roman"/>
              </a:rPr>
              <a:t>mis</a:t>
            </a:r>
            <a:r>
              <a:rPr lang="en-GB" sz="1600" b="1" dirty="0">
                <a:ea typeface="Calibri"/>
                <a:cs typeface="Times New Roman"/>
              </a:rPr>
              <a:t>- gives the fourth clue.</a:t>
            </a:r>
            <a:endParaRPr lang="en-GB" sz="1600" b="1" dirty="0">
              <a:latin typeface="Calibri"/>
              <a:ea typeface="Calibri"/>
              <a:cs typeface="Times New Roman"/>
            </a:endParaRPr>
          </a:p>
        </p:txBody>
      </p:sp>
      <p:sp>
        <p:nvSpPr>
          <p:cNvPr id="7" name="TextBox 6"/>
          <p:cNvSpPr txBox="1"/>
          <p:nvPr/>
        </p:nvSpPr>
        <p:spPr>
          <a:xfrm>
            <a:off x="1530298" y="1989927"/>
            <a:ext cx="1246710" cy="3375283"/>
          </a:xfrm>
          <a:prstGeom prst="rect">
            <a:avLst/>
          </a:prstGeom>
          <a:noFill/>
        </p:spPr>
        <p:txBody>
          <a:bodyPr wrap="square" rtlCol="0">
            <a:spAutoFit/>
          </a:bodyPr>
          <a:lstStyle/>
          <a:p>
            <a:pPr algn="ctr">
              <a:lnSpc>
                <a:spcPts val="3200"/>
              </a:lnSpc>
            </a:pPr>
            <a:r>
              <a:rPr lang="en-GB" dirty="0"/>
              <a:t>take </a:t>
            </a:r>
            <a:br>
              <a:rPr lang="en-GB" dirty="0"/>
            </a:br>
            <a:r>
              <a:rPr lang="en-GB" dirty="0"/>
              <a:t>able</a:t>
            </a:r>
            <a:br>
              <a:rPr lang="en-GB" dirty="0"/>
            </a:br>
            <a:r>
              <a:rPr lang="en-GB" dirty="0"/>
              <a:t>behave </a:t>
            </a:r>
            <a:br>
              <a:rPr lang="en-GB" dirty="0"/>
            </a:br>
            <a:r>
              <a:rPr lang="en-GB" dirty="0"/>
              <a:t>own</a:t>
            </a:r>
            <a:br>
              <a:rPr lang="en-GB" dirty="0"/>
            </a:br>
            <a:r>
              <a:rPr lang="en-GB" dirty="0"/>
              <a:t>appear inform </a:t>
            </a:r>
            <a:br>
              <a:rPr lang="en-GB" dirty="0"/>
            </a:br>
            <a:r>
              <a:rPr lang="en-GB" dirty="0"/>
              <a:t>well</a:t>
            </a:r>
            <a:br>
              <a:rPr lang="en-GB" dirty="0"/>
            </a:br>
            <a:r>
              <a:rPr lang="en-GB" dirty="0"/>
              <a:t>cover</a:t>
            </a:r>
          </a:p>
        </p:txBody>
      </p:sp>
      <p:sp>
        <p:nvSpPr>
          <p:cNvPr id="9" name="Rectangle 8"/>
          <p:cNvSpPr/>
          <p:nvPr/>
        </p:nvSpPr>
        <p:spPr>
          <a:xfrm>
            <a:off x="3969472" y="1989927"/>
            <a:ext cx="1649506" cy="3375283"/>
          </a:xfrm>
          <a:prstGeom prst="rect">
            <a:avLst/>
          </a:prstGeom>
        </p:spPr>
        <p:txBody>
          <a:bodyPr wrap="square">
            <a:spAutoFit/>
          </a:bodyPr>
          <a:lstStyle/>
          <a:p>
            <a:pPr algn="ctr">
              <a:lnSpc>
                <a:spcPts val="3200"/>
              </a:lnSpc>
            </a:pPr>
            <a:r>
              <a:rPr lang="en-GB" dirty="0"/>
              <a:t>helpful </a:t>
            </a:r>
          </a:p>
          <a:p>
            <a:pPr algn="ctr">
              <a:lnSpc>
                <a:spcPts val="3200"/>
              </a:lnSpc>
            </a:pPr>
            <a:r>
              <a:rPr lang="en-GB" dirty="0"/>
              <a:t>count</a:t>
            </a:r>
          </a:p>
          <a:p>
            <a:pPr algn="ctr">
              <a:lnSpc>
                <a:spcPts val="3200"/>
              </a:lnSpc>
            </a:pPr>
            <a:r>
              <a:rPr lang="en-GB" dirty="0"/>
              <a:t>infect </a:t>
            </a:r>
          </a:p>
          <a:p>
            <a:pPr algn="ctr">
              <a:lnSpc>
                <a:spcPts val="3200"/>
              </a:lnSpc>
            </a:pPr>
            <a:r>
              <a:rPr lang="en-GB" dirty="0"/>
              <a:t>do </a:t>
            </a:r>
          </a:p>
          <a:p>
            <a:pPr algn="ctr">
              <a:lnSpc>
                <a:spcPts val="3200"/>
              </a:lnSpc>
            </a:pPr>
            <a:r>
              <a:rPr lang="en-GB" dirty="0"/>
              <a:t>lucky</a:t>
            </a:r>
          </a:p>
          <a:p>
            <a:pPr algn="ctr">
              <a:lnSpc>
                <a:spcPts val="3200"/>
              </a:lnSpc>
            </a:pPr>
            <a:r>
              <a:rPr lang="en-GB" dirty="0"/>
              <a:t>hurt </a:t>
            </a:r>
            <a:br>
              <a:rPr lang="en-GB" dirty="0"/>
            </a:br>
            <a:r>
              <a:rPr lang="en-GB" dirty="0"/>
              <a:t>pleasure</a:t>
            </a:r>
            <a:br>
              <a:rPr lang="en-GB" dirty="0"/>
            </a:br>
            <a:r>
              <a:rPr lang="en-GB" dirty="0"/>
              <a:t>hearten</a:t>
            </a:r>
          </a:p>
        </p:txBody>
      </p:sp>
      <p:grpSp>
        <p:nvGrpSpPr>
          <p:cNvPr id="13" name="Group 12"/>
          <p:cNvGrpSpPr/>
          <p:nvPr/>
        </p:nvGrpSpPr>
        <p:grpSpPr>
          <a:xfrm>
            <a:off x="1350620" y="2078269"/>
            <a:ext cx="4798574" cy="3216035"/>
            <a:chOff x="1359585" y="2078269"/>
            <a:chExt cx="4798574" cy="3216035"/>
          </a:xfrm>
        </p:grpSpPr>
        <p:sp>
          <p:nvSpPr>
            <p:cNvPr id="11" name="TextBox 10"/>
            <p:cNvSpPr txBox="1"/>
            <p:nvPr/>
          </p:nvSpPr>
          <p:spPr>
            <a:xfrm>
              <a:off x="1496687" y="2079890"/>
              <a:ext cx="654425" cy="369332"/>
            </a:xfrm>
            <a:prstGeom prst="rect">
              <a:avLst/>
            </a:prstGeom>
            <a:noFill/>
          </p:spPr>
          <p:txBody>
            <a:bodyPr wrap="square" rtlCol="0">
              <a:spAutoFit/>
            </a:bodyPr>
            <a:lstStyle/>
            <a:p>
              <a:r>
                <a:rPr lang="en-GB" dirty="0">
                  <a:solidFill>
                    <a:srgbClr val="08743A"/>
                  </a:solidFill>
                </a:rPr>
                <a:t>mis</a:t>
              </a:r>
            </a:p>
          </p:txBody>
        </p:sp>
        <p:sp>
          <p:nvSpPr>
            <p:cNvPr id="18" name="TextBox 17"/>
            <p:cNvSpPr txBox="1"/>
            <p:nvPr/>
          </p:nvSpPr>
          <p:spPr>
            <a:xfrm>
              <a:off x="1570766" y="2479546"/>
              <a:ext cx="654425" cy="369332"/>
            </a:xfrm>
            <a:prstGeom prst="rect">
              <a:avLst/>
            </a:prstGeom>
            <a:noFill/>
          </p:spPr>
          <p:txBody>
            <a:bodyPr wrap="square" rtlCol="0">
              <a:spAutoFit/>
            </a:bodyPr>
            <a:lstStyle/>
            <a:p>
              <a:r>
                <a:rPr lang="en-GB" dirty="0">
                  <a:solidFill>
                    <a:srgbClr val="08743A"/>
                  </a:solidFill>
                </a:rPr>
                <a:t>dis</a:t>
              </a:r>
            </a:p>
          </p:txBody>
        </p:sp>
        <p:sp>
          <p:nvSpPr>
            <p:cNvPr id="19" name="TextBox 18"/>
            <p:cNvSpPr txBox="1"/>
            <p:nvPr/>
          </p:nvSpPr>
          <p:spPr>
            <a:xfrm>
              <a:off x="2409254" y="2484444"/>
              <a:ext cx="913676" cy="369332"/>
            </a:xfrm>
            <a:prstGeom prst="rect">
              <a:avLst/>
            </a:prstGeom>
            <a:noFill/>
          </p:spPr>
          <p:txBody>
            <a:bodyPr wrap="square" rtlCol="0">
              <a:spAutoFit/>
            </a:bodyPr>
            <a:lstStyle/>
            <a:p>
              <a:r>
                <a:rPr lang="en-GB" dirty="0">
                  <a:solidFill>
                    <a:srgbClr val="08743A"/>
                  </a:solidFill>
                </a:rPr>
                <a:t>un</a:t>
              </a:r>
              <a:r>
                <a:rPr lang="en-GB" dirty="0"/>
                <a:t>able</a:t>
              </a:r>
            </a:p>
          </p:txBody>
        </p:sp>
        <p:sp>
          <p:nvSpPr>
            <p:cNvPr id="20" name="TextBox 19"/>
            <p:cNvSpPr txBox="1"/>
            <p:nvPr/>
          </p:nvSpPr>
          <p:spPr>
            <a:xfrm>
              <a:off x="1359585" y="2895900"/>
              <a:ext cx="654425" cy="369332"/>
            </a:xfrm>
            <a:prstGeom prst="rect">
              <a:avLst/>
            </a:prstGeom>
            <a:noFill/>
          </p:spPr>
          <p:txBody>
            <a:bodyPr wrap="square" rtlCol="0">
              <a:spAutoFit/>
            </a:bodyPr>
            <a:lstStyle/>
            <a:p>
              <a:r>
                <a:rPr lang="en-GB" dirty="0">
                  <a:solidFill>
                    <a:srgbClr val="08743A"/>
                  </a:solidFill>
                </a:rPr>
                <a:t>mis</a:t>
              </a:r>
            </a:p>
          </p:txBody>
        </p:sp>
        <p:sp>
          <p:nvSpPr>
            <p:cNvPr id="21" name="TextBox 20"/>
            <p:cNvSpPr txBox="1"/>
            <p:nvPr/>
          </p:nvSpPr>
          <p:spPr>
            <a:xfrm>
              <a:off x="1552836" y="3300719"/>
              <a:ext cx="654425" cy="369332"/>
            </a:xfrm>
            <a:prstGeom prst="rect">
              <a:avLst/>
            </a:prstGeom>
            <a:noFill/>
          </p:spPr>
          <p:txBody>
            <a:bodyPr wrap="square" rtlCol="0">
              <a:spAutoFit/>
            </a:bodyPr>
            <a:lstStyle/>
            <a:p>
              <a:r>
                <a:rPr lang="en-GB" dirty="0">
                  <a:solidFill>
                    <a:srgbClr val="08743A"/>
                  </a:solidFill>
                </a:rPr>
                <a:t>dis</a:t>
              </a:r>
            </a:p>
          </p:txBody>
        </p:sp>
        <p:sp>
          <p:nvSpPr>
            <p:cNvPr id="22" name="TextBox 21"/>
            <p:cNvSpPr txBox="1"/>
            <p:nvPr/>
          </p:nvSpPr>
          <p:spPr>
            <a:xfrm>
              <a:off x="1427510" y="3706020"/>
              <a:ext cx="654425" cy="369332"/>
            </a:xfrm>
            <a:prstGeom prst="rect">
              <a:avLst/>
            </a:prstGeom>
            <a:noFill/>
          </p:spPr>
          <p:txBody>
            <a:bodyPr wrap="square" rtlCol="0">
              <a:spAutoFit/>
            </a:bodyPr>
            <a:lstStyle/>
            <a:p>
              <a:r>
                <a:rPr lang="en-GB" dirty="0">
                  <a:solidFill>
                    <a:srgbClr val="08743A"/>
                  </a:solidFill>
                </a:rPr>
                <a:t>dis</a:t>
              </a:r>
            </a:p>
          </p:txBody>
        </p:sp>
        <p:sp>
          <p:nvSpPr>
            <p:cNvPr id="23" name="TextBox 22"/>
            <p:cNvSpPr txBox="1"/>
            <p:nvPr/>
          </p:nvSpPr>
          <p:spPr>
            <a:xfrm>
              <a:off x="1359746" y="4110712"/>
              <a:ext cx="654425" cy="369332"/>
            </a:xfrm>
            <a:prstGeom prst="rect">
              <a:avLst/>
            </a:prstGeom>
            <a:noFill/>
          </p:spPr>
          <p:txBody>
            <a:bodyPr wrap="square" rtlCol="0">
              <a:spAutoFit/>
            </a:bodyPr>
            <a:lstStyle/>
            <a:p>
              <a:r>
                <a:rPr lang="en-GB" dirty="0">
                  <a:solidFill>
                    <a:srgbClr val="08743A"/>
                  </a:solidFill>
                </a:rPr>
                <a:t>mis</a:t>
              </a:r>
            </a:p>
          </p:txBody>
        </p:sp>
        <p:sp>
          <p:nvSpPr>
            <p:cNvPr id="24" name="TextBox 23"/>
            <p:cNvSpPr txBox="1"/>
            <p:nvPr/>
          </p:nvSpPr>
          <p:spPr>
            <a:xfrm>
              <a:off x="1592654" y="4516013"/>
              <a:ext cx="654425" cy="369332"/>
            </a:xfrm>
            <a:prstGeom prst="rect">
              <a:avLst/>
            </a:prstGeom>
            <a:noFill/>
          </p:spPr>
          <p:txBody>
            <a:bodyPr wrap="square" rtlCol="0">
              <a:spAutoFit/>
            </a:bodyPr>
            <a:lstStyle/>
            <a:p>
              <a:r>
                <a:rPr lang="en-GB" dirty="0">
                  <a:solidFill>
                    <a:srgbClr val="08743A"/>
                  </a:solidFill>
                </a:rPr>
                <a:t>un</a:t>
              </a:r>
            </a:p>
          </p:txBody>
        </p:sp>
        <p:sp>
          <p:nvSpPr>
            <p:cNvPr id="25" name="TextBox 24"/>
            <p:cNvSpPr txBox="1"/>
            <p:nvPr/>
          </p:nvSpPr>
          <p:spPr>
            <a:xfrm>
              <a:off x="1509283" y="4924972"/>
              <a:ext cx="654425" cy="369332"/>
            </a:xfrm>
            <a:prstGeom prst="rect">
              <a:avLst/>
            </a:prstGeom>
            <a:noFill/>
          </p:spPr>
          <p:txBody>
            <a:bodyPr wrap="square" rtlCol="0">
              <a:spAutoFit/>
            </a:bodyPr>
            <a:lstStyle/>
            <a:p>
              <a:r>
                <a:rPr lang="en-GB" dirty="0">
                  <a:solidFill>
                    <a:srgbClr val="08743A"/>
                  </a:solidFill>
                </a:rPr>
                <a:t>dis</a:t>
              </a:r>
            </a:p>
          </p:txBody>
        </p:sp>
        <p:sp>
          <p:nvSpPr>
            <p:cNvPr id="26" name="TextBox 25"/>
            <p:cNvSpPr txBox="1"/>
            <p:nvPr/>
          </p:nvSpPr>
          <p:spPr>
            <a:xfrm>
              <a:off x="2445626" y="4917409"/>
              <a:ext cx="982681" cy="369332"/>
            </a:xfrm>
            <a:prstGeom prst="rect">
              <a:avLst/>
            </a:prstGeom>
            <a:noFill/>
          </p:spPr>
          <p:txBody>
            <a:bodyPr wrap="square" rtlCol="0">
              <a:spAutoFit/>
            </a:bodyPr>
            <a:lstStyle/>
            <a:p>
              <a:r>
                <a:rPr lang="en-GB" dirty="0">
                  <a:solidFill>
                    <a:srgbClr val="08743A"/>
                  </a:solidFill>
                </a:rPr>
                <a:t>un</a:t>
              </a:r>
              <a:r>
                <a:rPr lang="en-GB" dirty="0"/>
                <a:t>cover</a:t>
              </a:r>
            </a:p>
          </p:txBody>
        </p:sp>
        <p:sp>
          <p:nvSpPr>
            <p:cNvPr id="27" name="TextBox 26"/>
            <p:cNvSpPr txBox="1"/>
            <p:nvPr/>
          </p:nvSpPr>
          <p:spPr>
            <a:xfrm>
              <a:off x="4099282" y="2078269"/>
              <a:ext cx="654425" cy="369332"/>
            </a:xfrm>
            <a:prstGeom prst="rect">
              <a:avLst/>
            </a:prstGeom>
            <a:noFill/>
          </p:spPr>
          <p:txBody>
            <a:bodyPr wrap="square" rtlCol="0">
              <a:spAutoFit/>
            </a:bodyPr>
            <a:lstStyle/>
            <a:p>
              <a:r>
                <a:rPr lang="en-GB" dirty="0">
                  <a:solidFill>
                    <a:srgbClr val="08743A"/>
                  </a:solidFill>
                </a:rPr>
                <a:t>un</a:t>
              </a:r>
            </a:p>
          </p:txBody>
        </p:sp>
        <p:sp>
          <p:nvSpPr>
            <p:cNvPr id="28" name="TextBox 27"/>
            <p:cNvSpPr txBox="1"/>
            <p:nvPr/>
          </p:nvSpPr>
          <p:spPr>
            <a:xfrm>
              <a:off x="4065112" y="2485923"/>
              <a:ext cx="654425" cy="369332"/>
            </a:xfrm>
            <a:prstGeom prst="rect">
              <a:avLst/>
            </a:prstGeom>
            <a:noFill/>
          </p:spPr>
          <p:txBody>
            <a:bodyPr wrap="square" rtlCol="0">
              <a:spAutoFit/>
            </a:bodyPr>
            <a:lstStyle/>
            <a:p>
              <a:r>
                <a:rPr lang="en-GB" dirty="0">
                  <a:solidFill>
                    <a:srgbClr val="08743A"/>
                  </a:solidFill>
                </a:rPr>
                <a:t>mis</a:t>
              </a:r>
            </a:p>
          </p:txBody>
        </p:sp>
        <p:sp>
          <p:nvSpPr>
            <p:cNvPr id="29" name="TextBox 28"/>
            <p:cNvSpPr txBox="1"/>
            <p:nvPr/>
          </p:nvSpPr>
          <p:spPr>
            <a:xfrm>
              <a:off x="5097726" y="2485923"/>
              <a:ext cx="1060433" cy="369332"/>
            </a:xfrm>
            <a:prstGeom prst="rect">
              <a:avLst/>
            </a:prstGeom>
            <a:noFill/>
          </p:spPr>
          <p:txBody>
            <a:bodyPr wrap="square" rtlCol="0">
              <a:spAutoFit/>
            </a:bodyPr>
            <a:lstStyle/>
            <a:p>
              <a:r>
                <a:rPr lang="en-GB" dirty="0">
                  <a:solidFill>
                    <a:srgbClr val="08743A"/>
                  </a:solidFill>
                </a:rPr>
                <a:t>dis</a:t>
              </a:r>
              <a:r>
                <a:rPr lang="en-GB" dirty="0"/>
                <a:t>count</a:t>
              </a:r>
            </a:p>
          </p:txBody>
        </p:sp>
        <p:sp>
          <p:nvSpPr>
            <p:cNvPr id="30" name="TextBox 29"/>
            <p:cNvSpPr txBox="1"/>
            <p:nvPr/>
          </p:nvSpPr>
          <p:spPr>
            <a:xfrm>
              <a:off x="4131612" y="2897852"/>
              <a:ext cx="654425" cy="369332"/>
            </a:xfrm>
            <a:prstGeom prst="rect">
              <a:avLst/>
            </a:prstGeom>
            <a:noFill/>
          </p:spPr>
          <p:txBody>
            <a:bodyPr wrap="square" rtlCol="0">
              <a:spAutoFit/>
            </a:bodyPr>
            <a:lstStyle/>
            <a:p>
              <a:r>
                <a:rPr lang="en-GB" dirty="0">
                  <a:solidFill>
                    <a:srgbClr val="08743A"/>
                  </a:solidFill>
                </a:rPr>
                <a:t>dis</a:t>
              </a:r>
            </a:p>
          </p:txBody>
        </p:sp>
        <p:sp>
          <p:nvSpPr>
            <p:cNvPr id="31" name="TextBox 30"/>
            <p:cNvSpPr txBox="1"/>
            <p:nvPr/>
          </p:nvSpPr>
          <p:spPr>
            <a:xfrm>
              <a:off x="4316067" y="3300794"/>
              <a:ext cx="654425" cy="369332"/>
            </a:xfrm>
            <a:prstGeom prst="rect">
              <a:avLst/>
            </a:prstGeom>
            <a:noFill/>
          </p:spPr>
          <p:txBody>
            <a:bodyPr wrap="square" rtlCol="0">
              <a:spAutoFit/>
            </a:bodyPr>
            <a:lstStyle/>
            <a:p>
              <a:r>
                <a:rPr lang="en-GB" dirty="0">
                  <a:solidFill>
                    <a:srgbClr val="08743A"/>
                  </a:solidFill>
                </a:rPr>
                <a:t>un</a:t>
              </a:r>
            </a:p>
          </p:txBody>
        </p:sp>
        <p:sp>
          <p:nvSpPr>
            <p:cNvPr id="32" name="TextBox 31"/>
            <p:cNvSpPr txBox="1"/>
            <p:nvPr/>
          </p:nvSpPr>
          <p:spPr>
            <a:xfrm>
              <a:off x="4171438" y="3699582"/>
              <a:ext cx="654425" cy="369332"/>
            </a:xfrm>
            <a:prstGeom prst="rect">
              <a:avLst/>
            </a:prstGeom>
            <a:noFill/>
          </p:spPr>
          <p:txBody>
            <a:bodyPr wrap="square" rtlCol="0">
              <a:spAutoFit/>
            </a:bodyPr>
            <a:lstStyle/>
            <a:p>
              <a:r>
                <a:rPr lang="en-GB" dirty="0">
                  <a:solidFill>
                    <a:srgbClr val="08743A"/>
                  </a:solidFill>
                </a:rPr>
                <a:t>un</a:t>
              </a:r>
            </a:p>
          </p:txBody>
        </p:sp>
        <p:sp>
          <p:nvSpPr>
            <p:cNvPr id="33" name="TextBox 32"/>
            <p:cNvSpPr txBox="1"/>
            <p:nvPr/>
          </p:nvSpPr>
          <p:spPr>
            <a:xfrm>
              <a:off x="4217256" y="4111490"/>
              <a:ext cx="654425" cy="369332"/>
            </a:xfrm>
            <a:prstGeom prst="rect">
              <a:avLst/>
            </a:prstGeom>
            <a:noFill/>
          </p:spPr>
          <p:txBody>
            <a:bodyPr wrap="square" rtlCol="0">
              <a:spAutoFit/>
            </a:bodyPr>
            <a:lstStyle/>
            <a:p>
              <a:r>
                <a:rPr lang="en-GB" dirty="0">
                  <a:solidFill>
                    <a:srgbClr val="08743A"/>
                  </a:solidFill>
                </a:rPr>
                <a:t>un</a:t>
              </a:r>
            </a:p>
          </p:txBody>
        </p:sp>
        <p:sp>
          <p:nvSpPr>
            <p:cNvPr id="34" name="TextBox 33"/>
            <p:cNvSpPr txBox="1"/>
            <p:nvPr/>
          </p:nvSpPr>
          <p:spPr>
            <a:xfrm>
              <a:off x="3994736" y="4514188"/>
              <a:ext cx="654425" cy="369332"/>
            </a:xfrm>
            <a:prstGeom prst="rect">
              <a:avLst/>
            </a:prstGeom>
            <a:noFill/>
          </p:spPr>
          <p:txBody>
            <a:bodyPr wrap="square" rtlCol="0">
              <a:spAutoFit/>
            </a:bodyPr>
            <a:lstStyle/>
            <a:p>
              <a:r>
                <a:rPr lang="en-GB" dirty="0">
                  <a:solidFill>
                    <a:srgbClr val="08743A"/>
                  </a:solidFill>
                </a:rPr>
                <a:t>dis</a:t>
              </a:r>
            </a:p>
          </p:txBody>
        </p:sp>
        <p:sp>
          <p:nvSpPr>
            <p:cNvPr id="35" name="TextBox 34"/>
            <p:cNvSpPr txBox="1"/>
            <p:nvPr/>
          </p:nvSpPr>
          <p:spPr>
            <a:xfrm>
              <a:off x="4032227" y="4917409"/>
              <a:ext cx="654425" cy="369332"/>
            </a:xfrm>
            <a:prstGeom prst="rect">
              <a:avLst/>
            </a:prstGeom>
            <a:noFill/>
          </p:spPr>
          <p:txBody>
            <a:bodyPr wrap="square" rtlCol="0">
              <a:spAutoFit/>
            </a:bodyPr>
            <a:lstStyle/>
            <a:p>
              <a:r>
                <a:rPr lang="en-GB" dirty="0">
                  <a:solidFill>
                    <a:srgbClr val="08743A"/>
                  </a:solidFill>
                </a:rPr>
                <a:t>dis</a:t>
              </a:r>
            </a:p>
          </p:txBody>
        </p:sp>
      </p:grpSp>
      <p:sp>
        <p:nvSpPr>
          <p:cNvPr id="14" name="Rectangle 13"/>
          <p:cNvSpPr/>
          <p:nvPr/>
        </p:nvSpPr>
        <p:spPr>
          <a:xfrm>
            <a:off x="1543871" y="2485923"/>
            <a:ext cx="1752164" cy="362955"/>
          </a:xfrm>
          <a:prstGeom prst="rect">
            <a:avLst/>
          </a:prstGeom>
          <a:noFill/>
          <a:ln w="28575">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1471177" y="4915376"/>
            <a:ext cx="1939199" cy="362955"/>
          </a:xfrm>
          <a:prstGeom prst="rect">
            <a:avLst/>
          </a:prstGeom>
          <a:noFill/>
          <a:ln w="28575">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3989033" y="2486774"/>
            <a:ext cx="2115593" cy="362955"/>
          </a:xfrm>
          <a:prstGeom prst="rect">
            <a:avLst/>
          </a:prstGeom>
          <a:noFill/>
          <a:ln w="28575">
            <a:solidFill>
              <a:srgbClr val="689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8636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childTnLst>
                                </p:cTn>
                              </p:par>
                            </p:childTnLst>
                          </p:cTn>
                        </p:par>
                        <p:par>
                          <p:cTn id="30" fill="hold">
                            <p:stCondLst>
                              <p:cond delay="4500"/>
                            </p:stCondLst>
                            <p:childTnLst>
                              <p:par>
                                <p:cTn id="31" presetID="1" presetClass="entr" presetSubtype="0" fill="hold" grpId="0" nodeType="afterEffect" nodePh="1">
                                  <p:stCondLst>
                                    <p:cond delay="0"/>
                                  </p:stCondLst>
                                  <p:endCondLst>
                                    <p:cond evt="begin" delay="0">
                                      <p:tn val="31"/>
                                    </p:cond>
                                  </p:end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childTnLst>
        </p:cTn>
      </p:par>
    </p:tnLst>
    <p:bldLst>
      <p:bldP spid="5" grpId="0"/>
      <p:bldP spid="8" grpId="0"/>
      <p:bldP spid="52" grpId="0" animBg="1"/>
      <p:bldP spid="54" grpId="0"/>
      <p:bldP spid="14" grpId="0" animBg="1"/>
      <p:bldP spid="38"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5962" y="5005133"/>
            <a:ext cx="1487396" cy="1487394"/>
          </a:xfrm>
          <a:prstGeom prst="rect">
            <a:avLst/>
          </a:prstGeom>
        </p:spPr>
      </p:pic>
      <p:sp>
        <p:nvSpPr>
          <p:cNvPr id="56" name="1">
            <a:extLst>
              <a:ext uri="{FF2B5EF4-FFF2-40B4-BE49-F238E27FC236}">
                <a16:creationId xmlns:a16="http://schemas.microsoft.com/office/drawing/2014/main" id="{B23AEFDF-1ECD-4706-B1D5-5E7A3472E2DB}"/>
              </a:ext>
            </a:extLst>
          </p:cNvPr>
          <p:cNvSpPr/>
          <p:nvPr/>
        </p:nvSpPr>
        <p:spPr>
          <a:xfrm>
            <a:off x="7815261" y="5696627"/>
            <a:ext cx="407988" cy="504000"/>
          </a:xfrm>
          <a:prstGeom prst="roundRect">
            <a:avLst/>
          </a:prstGeom>
          <a:solidFill>
            <a:schemeClr val="bg1"/>
          </a:solidFill>
          <a:ln>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650593" y="1332469"/>
            <a:ext cx="3147686" cy="4445304"/>
          </a:xfrm>
          <a:prstGeom prst="rect">
            <a:avLst/>
          </a:prstGeom>
        </p:spPr>
      </p:pic>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5575" y="2224345"/>
            <a:ext cx="3781892" cy="2653434"/>
          </a:xfrm>
          <a:prstGeom prst="rect">
            <a:avLst/>
          </a:prstGeom>
        </p:spPr>
      </p:pic>
      <p:sp>
        <p:nvSpPr>
          <p:cNvPr id="4" name="Rectangle 3">
            <a:extLst>
              <a:ext uri="{FF2B5EF4-FFF2-40B4-BE49-F238E27FC236}">
                <a16:creationId xmlns:a16="http://schemas.microsoft.com/office/drawing/2014/main" id="{614F5470-FF59-4F61-85B4-77808118C3C9}"/>
              </a:ext>
            </a:extLst>
          </p:cNvPr>
          <p:cNvSpPr/>
          <p:nvPr/>
        </p:nvSpPr>
        <p:spPr>
          <a:xfrm>
            <a:off x="4687507" y="5834012"/>
            <a:ext cx="3007555" cy="369332"/>
          </a:xfrm>
          <a:prstGeom prst="rect">
            <a:avLst/>
          </a:prstGeom>
        </p:spPr>
        <p:txBody>
          <a:bodyPr wrap="none">
            <a:spAutoFit/>
          </a:bodyPr>
          <a:lstStyle/>
          <a:p>
            <a:pPr eaLnBrk="1" fontAlgn="auto" hangingPunct="1">
              <a:spcBef>
                <a:spcPts val="0"/>
              </a:spcBef>
              <a:spcAft>
                <a:spcPts val="0"/>
              </a:spcAft>
              <a:defRPr/>
            </a:pPr>
            <a:r>
              <a:rPr lang="en-GB" dirty="0">
                <a:solidFill>
                  <a:srgbClr val="08743A"/>
                </a:solidFill>
                <a:latin typeface="+mn-lt"/>
              </a:rPr>
              <a:t>The fifth digit of the code is</a:t>
            </a:r>
          </a:p>
        </p:txBody>
      </p:sp>
      <p:sp>
        <p:nvSpPr>
          <p:cNvPr id="6" name="Rectangle 1">
            <a:extLst>
              <a:ext uri="{FF2B5EF4-FFF2-40B4-BE49-F238E27FC236}">
                <a16:creationId xmlns:a16="http://schemas.microsoft.com/office/drawing/2014/main" id="{12C09C44-970E-4B9F-917B-C92B689811C5}"/>
              </a:ext>
            </a:extLst>
          </p:cNvPr>
          <p:cNvSpPr>
            <a:spLocks noChangeArrowheads="1"/>
          </p:cNvSpPr>
          <p:nvPr/>
        </p:nvSpPr>
        <p:spPr bwMode="auto">
          <a:xfrm>
            <a:off x="7843744" y="5658827"/>
            <a:ext cx="3882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cs typeface="Sassoon Infant Rg" pitchFamily="50" charset="0"/>
              </a:defRPr>
            </a:lvl9pPr>
          </a:lstStyle>
          <a:p>
            <a:pPr eaLnBrk="1" hangingPunct="1">
              <a:lnSpc>
                <a:spcPct val="100000"/>
              </a:lnSpc>
              <a:spcBef>
                <a:spcPct val="0"/>
              </a:spcBef>
              <a:buFontTx/>
              <a:buNone/>
            </a:pPr>
            <a:r>
              <a:rPr lang="en-GB" altLang="en-US" sz="3000" b="1" dirty="0">
                <a:solidFill>
                  <a:srgbClr val="08743A"/>
                </a:solidFill>
              </a:rPr>
              <a:t>2</a:t>
            </a:r>
          </a:p>
        </p:txBody>
      </p:sp>
      <p:sp>
        <p:nvSpPr>
          <p:cNvPr id="19" name="Reveal answer 1"/>
          <p:cNvSpPr/>
          <p:nvPr/>
        </p:nvSpPr>
        <p:spPr>
          <a:xfrm>
            <a:off x="6104626" y="5764161"/>
            <a:ext cx="1491778" cy="330583"/>
          </a:xfrm>
          <a:prstGeom prst="round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dirty="0"/>
              <a:t>Reveal answer</a:t>
            </a:r>
          </a:p>
        </p:txBody>
      </p:sp>
      <p:sp>
        <p:nvSpPr>
          <p:cNvPr id="18" name="Hyperlink">
            <a:hlinkClick r:id="rId5" action="ppaction://hlinksldjump"/>
          </p:cNvPr>
          <p:cNvSpPr/>
          <p:nvPr/>
        </p:nvSpPr>
        <p:spPr>
          <a:xfrm>
            <a:off x="7640638" y="5218512"/>
            <a:ext cx="776287" cy="1041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Clue 5</a:t>
            </a:r>
          </a:p>
        </p:txBody>
      </p:sp>
      <p:sp>
        <p:nvSpPr>
          <p:cNvPr id="7" name="Rectangle 6"/>
          <p:cNvSpPr/>
          <p:nvPr/>
        </p:nvSpPr>
        <p:spPr>
          <a:xfrm>
            <a:off x="762770" y="1977616"/>
            <a:ext cx="3197225" cy="1574149"/>
          </a:xfrm>
          <a:prstGeom prst="rect">
            <a:avLst/>
          </a:prstGeom>
        </p:spPr>
        <p:txBody>
          <a:bodyPr wrap="square">
            <a:spAutoFit/>
          </a:bodyPr>
          <a:lstStyle/>
          <a:p>
            <a:pPr>
              <a:lnSpc>
                <a:spcPct val="107000"/>
              </a:lnSpc>
              <a:spcAft>
                <a:spcPts val="800"/>
              </a:spcAft>
            </a:pPr>
            <a:r>
              <a:rPr lang="en-GB" dirty="0">
                <a:ea typeface="Calibri"/>
                <a:cs typeface="Times New Roman"/>
              </a:rPr>
              <a:t>Clue number 5 is found on </a:t>
            </a:r>
            <a:br>
              <a:rPr lang="en-GB" dirty="0">
                <a:ea typeface="Calibri"/>
                <a:cs typeface="Times New Roman"/>
              </a:rPr>
            </a:br>
            <a:r>
              <a:rPr lang="en-GB" dirty="0">
                <a:ea typeface="Calibri"/>
                <a:cs typeface="Times New Roman"/>
              </a:rPr>
              <a:t>a poster in the library, which shows a set of fractions and pictorial representations </a:t>
            </a:r>
            <a:br>
              <a:rPr lang="en-GB" dirty="0">
                <a:ea typeface="Calibri"/>
                <a:cs typeface="Times New Roman"/>
              </a:rPr>
            </a:br>
            <a:r>
              <a:rPr lang="en-GB" dirty="0">
                <a:ea typeface="Calibri"/>
                <a:cs typeface="Times New Roman"/>
              </a:rPr>
              <a:t>of fractions.</a:t>
            </a:r>
            <a:endParaRPr lang="en-GB" sz="1050" dirty="0">
              <a:latin typeface="Calibri"/>
              <a:ea typeface="Calibri"/>
              <a:cs typeface="Times New Roman"/>
            </a:endParaRPr>
          </a:p>
        </p:txBody>
      </p:sp>
      <p:sp>
        <p:nvSpPr>
          <p:cNvPr id="8" name="Rectangle 7"/>
          <p:cNvSpPr/>
          <p:nvPr/>
        </p:nvSpPr>
        <p:spPr>
          <a:xfrm>
            <a:off x="763716" y="3608918"/>
            <a:ext cx="2989133" cy="1277786"/>
          </a:xfrm>
          <a:prstGeom prst="rect">
            <a:avLst/>
          </a:prstGeom>
        </p:spPr>
        <p:txBody>
          <a:bodyPr wrap="square">
            <a:spAutoFit/>
          </a:bodyPr>
          <a:lstStyle/>
          <a:p>
            <a:pPr>
              <a:lnSpc>
                <a:spcPct val="107000"/>
              </a:lnSpc>
              <a:spcAft>
                <a:spcPts val="800"/>
              </a:spcAft>
            </a:pPr>
            <a:r>
              <a:rPr lang="en-GB" dirty="0">
                <a:ea typeface="Calibri"/>
                <a:cs typeface="Times New Roman"/>
              </a:rPr>
              <a:t>Match the fractions and representation. Find the fraction with no representation.</a:t>
            </a:r>
            <a:endParaRPr lang="en-GB" sz="1050" dirty="0">
              <a:latin typeface="Calibri"/>
              <a:ea typeface="Calibri"/>
              <a:cs typeface="Times New Roman"/>
            </a:endParaRPr>
          </a:p>
        </p:txBody>
      </p:sp>
      <p:sp>
        <p:nvSpPr>
          <p:cNvPr id="12" name="Rectangle 11"/>
          <p:cNvSpPr/>
          <p:nvPr/>
        </p:nvSpPr>
        <p:spPr>
          <a:xfrm>
            <a:off x="763716" y="4886704"/>
            <a:ext cx="2989133" cy="1277786"/>
          </a:xfrm>
          <a:prstGeom prst="rect">
            <a:avLst/>
          </a:prstGeom>
        </p:spPr>
        <p:txBody>
          <a:bodyPr wrap="square">
            <a:spAutoFit/>
          </a:bodyPr>
          <a:lstStyle/>
          <a:p>
            <a:pPr>
              <a:lnSpc>
                <a:spcPct val="107000"/>
              </a:lnSpc>
              <a:spcAft>
                <a:spcPts val="800"/>
              </a:spcAft>
              <a:buNone/>
            </a:pPr>
            <a:r>
              <a:rPr lang="en-GB" b="1" dirty="0">
                <a:ea typeface="Calibri"/>
                <a:cs typeface="Times New Roman"/>
              </a:rPr>
              <a:t>The numerator in the fraction with no equivalent representations gives the fifth clue.</a:t>
            </a:r>
            <a:endParaRPr lang="en-GB" sz="1050" b="1" dirty="0">
              <a:latin typeface="Calibri"/>
              <a:ea typeface="Calibri"/>
              <a:cs typeface="Times New Roman"/>
            </a:endParaRPr>
          </a:p>
        </p:txBody>
      </p:sp>
      <p:grpSp>
        <p:nvGrpSpPr>
          <p:cNvPr id="28" name="Group 27"/>
          <p:cNvGrpSpPr/>
          <p:nvPr/>
        </p:nvGrpSpPr>
        <p:grpSpPr>
          <a:xfrm>
            <a:off x="5115656" y="3867339"/>
            <a:ext cx="306494" cy="738664"/>
            <a:chOff x="5028353" y="2143286"/>
            <a:chExt cx="306494" cy="738664"/>
          </a:xfrm>
        </p:grpSpPr>
        <p:sp>
          <p:nvSpPr>
            <p:cNvPr id="14" name="TextBox 13"/>
            <p:cNvSpPr txBox="1"/>
            <p:nvPr/>
          </p:nvSpPr>
          <p:spPr>
            <a:xfrm>
              <a:off x="5036820" y="2235619"/>
              <a:ext cx="289560" cy="646331"/>
            </a:xfrm>
            <a:prstGeom prst="rect">
              <a:avLst/>
            </a:prstGeom>
            <a:noFill/>
          </p:spPr>
          <p:txBody>
            <a:bodyPr wrap="square" rtlCol="0">
              <a:spAutoFit/>
            </a:bodyPr>
            <a:lstStyle/>
            <a:p>
              <a:pPr algn="ctr"/>
              <a:r>
                <a:rPr lang="en-GB" b="1" dirty="0"/>
                <a:t>_</a:t>
              </a:r>
              <a:br>
                <a:rPr lang="en-GB" b="1" dirty="0"/>
              </a:br>
              <a:r>
                <a:rPr lang="en-GB" b="1" dirty="0"/>
                <a:t>6</a:t>
              </a:r>
            </a:p>
          </p:txBody>
        </p:sp>
        <p:sp>
          <p:nvSpPr>
            <p:cNvPr id="15" name="Rectangle 14"/>
            <p:cNvSpPr/>
            <p:nvPr/>
          </p:nvSpPr>
          <p:spPr>
            <a:xfrm>
              <a:off x="5028353" y="2143286"/>
              <a:ext cx="306494" cy="369332"/>
            </a:xfrm>
            <a:prstGeom prst="rect">
              <a:avLst/>
            </a:prstGeom>
          </p:spPr>
          <p:txBody>
            <a:bodyPr wrap="none">
              <a:spAutoFit/>
            </a:bodyPr>
            <a:lstStyle/>
            <a:p>
              <a:r>
                <a:rPr lang="en-GB" b="1" dirty="0"/>
                <a:t>5</a:t>
              </a:r>
            </a:p>
          </p:txBody>
        </p:sp>
      </p:grpSp>
      <p:grpSp>
        <p:nvGrpSpPr>
          <p:cNvPr id="30" name="Group 29"/>
          <p:cNvGrpSpPr/>
          <p:nvPr/>
        </p:nvGrpSpPr>
        <p:grpSpPr>
          <a:xfrm>
            <a:off x="6814280" y="2189682"/>
            <a:ext cx="298027" cy="738664"/>
            <a:chOff x="5028353" y="2143286"/>
            <a:chExt cx="298027" cy="738664"/>
          </a:xfrm>
        </p:grpSpPr>
        <p:sp>
          <p:nvSpPr>
            <p:cNvPr id="31" name="TextBox 30"/>
            <p:cNvSpPr txBox="1"/>
            <p:nvPr/>
          </p:nvSpPr>
          <p:spPr>
            <a:xfrm>
              <a:off x="5036820" y="2235619"/>
              <a:ext cx="289560" cy="646331"/>
            </a:xfrm>
            <a:prstGeom prst="rect">
              <a:avLst/>
            </a:prstGeom>
            <a:noFill/>
          </p:spPr>
          <p:txBody>
            <a:bodyPr wrap="square" rtlCol="0">
              <a:spAutoFit/>
            </a:bodyPr>
            <a:lstStyle/>
            <a:p>
              <a:pPr algn="ctr"/>
              <a:r>
                <a:rPr lang="en-GB" b="1" dirty="0"/>
                <a:t>_</a:t>
              </a:r>
              <a:br>
                <a:rPr lang="en-GB" b="1" dirty="0"/>
              </a:br>
              <a:r>
                <a:rPr lang="en-GB" b="1" dirty="0"/>
                <a:t>3</a:t>
              </a:r>
            </a:p>
          </p:txBody>
        </p:sp>
        <p:sp>
          <p:nvSpPr>
            <p:cNvPr id="32" name="Rectangle 31"/>
            <p:cNvSpPr/>
            <p:nvPr/>
          </p:nvSpPr>
          <p:spPr>
            <a:xfrm>
              <a:off x="5028353" y="2143286"/>
              <a:ext cx="279244" cy="369332"/>
            </a:xfrm>
            <a:prstGeom prst="rect">
              <a:avLst/>
            </a:prstGeom>
          </p:spPr>
          <p:txBody>
            <a:bodyPr wrap="none">
              <a:spAutoFit/>
            </a:bodyPr>
            <a:lstStyle/>
            <a:p>
              <a:r>
                <a:rPr lang="en-GB" b="1" dirty="0"/>
                <a:t>1</a:t>
              </a:r>
            </a:p>
          </p:txBody>
        </p:sp>
      </p:grpSp>
      <p:grpSp>
        <p:nvGrpSpPr>
          <p:cNvPr id="33" name="Group 32"/>
          <p:cNvGrpSpPr/>
          <p:nvPr/>
        </p:nvGrpSpPr>
        <p:grpSpPr>
          <a:xfrm>
            <a:off x="7853269" y="2954435"/>
            <a:ext cx="319318" cy="738664"/>
            <a:chOff x="5028353" y="2143286"/>
            <a:chExt cx="319318" cy="738664"/>
          </a:xfrm>
        </p:grpSpPr>
        <p:sp>
          <p:nvSpPr>
            <p:cNvPr id="34" name="TextBox 33"/>
            <p:cNvSpPr txBox="1"/>
            <p:nvPr/>
          </p:nvSpPr>
          <p:spPr>
            <a:xfrm>
              <a:off x="5036820" y="2235619"/>
              <a:ext cx="289560" cy="646331"/>
            </a:xfrm>
            <a:prstGeom prst="rect">
              <a:avLst/>
            </a:prstGeom>
            <a:noFill/>
          </p:spPr>
          <p:txBody>
            <a:bodyPr wrap="square" rtlCol="0">
              <a:spAutoFit/>
            </a:bodyPr>
            <a:lstStyle/>
            <a:p>
              <a:pPr algn="ctr"/>
              <a:r>
                <a:rPr lang="en-GB" b="1" dirty="0"/>
                <a:t>_</a:t>
              </a:r>
              <a:br>
                <a:rPr lang="en-GB" b="1" dirty="0"/>
              </a:br>
              <a:r>
                <a:rPr lang="en-GB" b="1" dirty="0"/>
                <a:t>5</a:t>
              </a:r>
            </a:p>
          </p:txBody>
        </p:sp>
        <p:sp>
          <p:nvSpPr>
            <p:cNvPr id="35" name="Rectangle 34"/>
            <p:cNvSpPr/>
            <p:nvPr/>
          </p:nvSpPr>
          <p:spPr>
            <a:xfrm>
              <a:off x="5028353" y="2143286"/>
              <a:ext cx="319318" cy="369332"/>
            </a:xfrm>
            <a:prstGeom prst="rect">
              <a:avLst/>
            </a:prstGeom>
          </p:spPr>
          <p:txBody>
            <a:bodyPr wrap="none">
              <a:spAutoFit/>
            </a:bodyPr>
            <a:lstStyle/>
            <a:p>
              <a:r>
                <a:rPr lang="en-GB" b="1" dirty="0"/>
                <a:t>4</a:t>
              </a:r>
            </a:p>
          </p:txBody>
        </p:sp>
      </p:grpSp>
      <p:grpSp>
        <p:nvGrpSpPr>
          <p:cNvPr id="39" name="Group 38"/>
          <p:cNvGrpSpPr/>
          <p:nvPr/>
        </p:nvGrpSpPr>
        <p:grpSpPr>
          <a:xfrm>
            <a:off x="7003463" y="4190505"/>
            <a:ext cx="304892" cy="738664"/>
            <a:chOff x="5028353" y="2143286"/>
            <a:chExt cx="304892" cy="738664"/>
          </a:xfrm>
        </p:grpSpPr>
        <p:sp>
          <p:nvSpPr>
            <p:cNvPr id="40" name="TextBox 39"/>
            <p:cNvSpPr txBox="1"/>
            <p:nvPr/>
          </p:nvSpPr>
          <p:spPr>
            <a:xfrm>
              <a:off x="5036820" y="2235619"/>
              <a:ext cx="289560" cy="646331"/>
            </a:xfrm>
            <a:prstGeom prst="rect">
              <a:avLst/>
            </a:prstGeom>
            <a:noFill/>
          </p:spPr>
          <p:txBody>
            <a:bodyPr wrap="square" rtlCol="0">
              <a:spAutoFit/>
            </a:bodyPr>
            <a:lstStyle/>
            <a:p>
              <a:pPr algn="ctr"/>
              <a:r>
                <a:rPr lang="en-GB" b="1" dirty="0"/>
                <a:t>_</a:t>
              </a:r>
              <a:br>
                <a:rPr lang="en-GB" b="1" dirty="0"/>
              </a:br>
              <a:r>
                <a:rPr lang="en-GB" b="1" dirty="0"/>
                <a:t>4</a:t>
              </a:r>
            </a:p>
          </p:txBody>
        </p:sp>
        <p:sp>
          <p:nvSpPr>
            <p:cNvPr id="41" name="Rectangle 40"/>
            <p:cNvSpPr/>
            <p:nvPr/>
          </p:nvSpPr>
          <p:spPr>
            <a:xfrm>
              <a:off x="5028353" y="2143286"/>
              <a:ext cx="304892" cy="369332"/>
            </a:xfrm>
            <a:prstGeom prst="rect">
              <a:avLst/>
            </a:prstGeom>
          </p:spPr>
          <p:txBody>
            <a:bodyPr wrap="none">
              <a:spAutoFit/>
            </a:bodyPr>
            <a:lstStyle/>
            <a:p>
              <a:r>
                <a:rPr lang="en-GB" b="1" dirty="0"/>
                <a:t>3</a:t>
              </a:r>
            </a:p>
          </p:txBody>
        </p:sp>
      </p:grpSp>
      <p:grpSp>
        <p:nvGrpSpPr>
          <p:cNvPr id="42" name="Group 41"/>
          <p:cNvGrpSpPr/>
          <p:nvPr/>
        </p:nvGrpSpPr>
        <p:grpSpPr>
          <a:xfrm>
            <a:off x="6517855" y="3262810"/>
            <a:ext cx="304892" cy="738664"/>
            <a:chOff x="5028353" y="2143286"/>
            <a:chExt cx="304892" cy="738664"/>
          </a:xfrm>
        </p:grpSpPr>
        <p:sp>
          <p:nvSpPr>
            <p:cNvPr id="43" name="TextBox 42"/>
            <p:cNvSpPr txBox="1"/>
            <p:nvPr/>
          </p:nvSpPr>
          <p:spPr>
            <a:xfrm>
              <a:off x="5036820" y="2235619"/>
              <a:ext cx="289560" cy="646331"/>
            </a:xfrm>
            <a:prstGeom prst="rect">
              <a:avLst/>
            </a:prstGeom>
            <a:noFill/>
          </p:spPr>
          <p:txBody>
            <a:bodyPr wrap="square" rtlCol="0">
              <a:spAutoFit/>
            </a:bodyPr>
            <a:lstStyle/>
            <a:p>
              <a:pPr algn="ctr"/>
              <a:r>
                <a:rPr lang="en-GB" b="1" dirty="0"/>
                <a:t>_</a:t>
              </a:r>
              <a:br>
                <a:rPr lang="en-GB" b="1" dirty="0"/>
              </a:br>
              <a:r>
                <a:rPr lang="en-GB" b="1" dirty="0"/>
                <a:t>8</a:t>
              </a:r>
            </a:p>
          </p:txBody>
        </p:sp>
        <p:sp>
          <p:nvSpPr>
            <p:cNvPr id="44" name="Rectangle 43"/>
            <p:cNvSpPr/>
            <p:nvPr/>
          </p:nvSpPr>
          <p:spPr>
            <a:xfrm>
              <a:off x="5028353" y="2143286"/>
              <a:ext cx="304892" cy="369332"/>
            </a:xfrm>
            <a:prstGeom prst="rect">
              <a:avLst/>
            </a:prstGeom>
          </p:spPr>
          <p:txBody>
            <a:bodyPr wrap="none">
              <a:spAutoFit/>
            </a:bodyPr>
            <a:lstStyle/>
            <a:p>
              <a:r>
                <a:rPr lang="en-GB" b="1" dirty="0"/>
                <a:t>3</a:t>
              </a:r>
            </a:p>
          </p:txBody>
        </p:sp>
      </p:grpSp>
      <p:grpSp>
        <p:nvGrpSpPr>
          <p:cNvPr id="45" name="Group 44"/>
          <p:cNvGrpSpPr/>
          <p:nvPr/>
        </p:nvGrpSpPr>
        <p:grpSpPr>
          <a:xfrm>
            <a:off x="5374849" y="2448736"/>
            <a:ext cx="437600" cy="738664"/>
            <a:chOff x="4962800" y="2143286"/>
            <a:chExt cx="437600" cy="738664"/>
          </a:xfrm>
        </p:grpSpPr>
        <p:sp>
          <p:nvSpPr>
            <p:cNvPr id="46" name="TextBox 45"/>
            <p:cNvSpPr txBox="1"/>
            <p:nvPr/>
          </p:nvSpPr>
          <p:spPr>
            <a:xfrm>
              <a:off x="4962800" y="2235619"/>
              <a:ext cx="437600" cy="646331"/>
            </a:xfrm>
            <a:prstGeom prst="rect">
              <a:avLst/>
            </a:prstGeom>
            <a:noFill/>
          </p:spPr>
          <p:txBody>
            <a:bodyPr wrap="square" rtlCol="0">
              <a:spAutoFit/>
            </a:bodyPr>
            <a:lstStyle/>
            <a:p>
              <a:pPr algn="ctr"/>
              <a:r>
                <a:rPr lang="en-GB" b="1" dirty="0"/>
                <a:t>_</a:t>
              </a:r>
              <a:br>
                <a:rPr lang="en-GB" b="1" dirty="0"/>
              </a:br>
              <a:r>
                <a:rPr lang="en-GB" b="1" dirty="0"/>
                <a:t>10</a:t>
              </a:r>
            </a:p>
          </p:txBody>
        </p:sp>
        <p:sp>
          <p:nvSpPr>
            <p:cNvPr id="47" name="Rectangle 46"/>
            <p:cNvSpPr/>
            <p:nvPr/>
          </p:nvSpPr>
          <p:spPr>
            <a:xfrm>
              <a:off x="5028353" y="2143286"/>
              <a:ext cx="300082" cy="369332"/>
            </a:xfrm>
            <a:prstGeom prst="rect">
              <a:avLst/>
            </a:prstGeom>
          </p:spPr>
          <p:txBody>
            <a:bodyPr wrap="none">
              <a:spAutoFit/>
            </a:bodyPr>
            <a:lstStyle/>
            <a:p>
              <a:r>
                <a:rPr lang="en-GB" b="1" dirty="0"/>
                <a:t>7</a:t>
              </a:r>
            </a:p>
          </p:txBody>
        </p:sp>
      </p:grpSp>
      <p:grpSp>
        <p:nvGrpSpPr>
          <p:cNvPr id="48" name="Group 47"/>
          <p:cNvGrpSpPr/>
          <p:nvPr/>
        </p:nvGrpSpPr>
        <p:grpSpPr>
          <a:xfrm>
            <a:off x="4308846" y="2862102"/>
            <a:ext cx="290407" cy="738664"/>
            <a:chOff x="5028353" y="2143286"/>
            <a:chExt cx="290407" cy="738664"/>
          </a:xfrm>
        </p:grpSpPr>
        <p:sp>
          <p:nvSpPr>
            <p:cNvPr id="49" name="TextBox 48"/>
            <p:cNvSpPr txBox="1"/>
            <p:nvPr/>
          </p:nvSpPr>
          <p:spPr>
            <a:xfrm>
              <a:off x="5029200" y="2235619"/>
              <a:ext cx="289560" cy="646331"/>
            </a:xfrm>
            <a:prstGeom prst="rect">
              <a:avLst/>
            </a:prstGeom>
            <a:noFill/>
          </p:spPr>
          <p:txBody>
            <a:bodyPr wrap="square" rtlCol="0">
              <a:spAutoFit/>
            </a:bodyPr>
            <a:lstStyle/>
            <a:p>
              <a:pPr algn="ctr"/>
              <a:r>
                <a:rPr lang="en-GB" b="1" dirty="0"/>
                <a:t>_</a:t>
              </a:r>
              <a:br>
                <a:rPr lang="en-GB" b="1" dirty="0"/>
              </a:br>
              <a:r>
                <a:rPr lang="en-GB" b="1" dirty="0"/>
                <a:t>2</a:t>
              </a:r>
            </a:p>
          </p:txBody>
        </p:sp>
        <p:sp>
          <p:nvSpPr>
            <p:cNvPr id="50" name="Rectangle 49"/>
            <p:cNvSpPr/>
            <p:nvPr/>
          </p:nvSpPr>
          <p:spPr>
            <a:xfrm>
              <a:off x="5028353" y="2143286"/>
              <a:ext cx="279244" cy="369332"/>
            </a:xfrm>
            <a:prstGeom prst="rect">
              <a:avLst/>
            </a:prstGeom>
          </p:spPr>
          <p:txBody>
            <a:bodyPr wrap="none">
              <a:spAutoFit/>
            </a:bodyPr>
            <a:lstStyle/>
            <a:p>
              <a:r>
                <a:rPr lang="en-GB" b="1" dirty="0"/>
                <a:t>1</a:t>
              </a:r>
            </a:p>
          </p:txBody>
        </p:sp>
      </p:grpSp>
      <p:grpSp>
        <p:nvGrpSpPr>
          <p:cNvPr id="52" name="Group 51"/>
          <p:cNvGrpSpPr/>
          <p:nvPr/>
        </p:nvGrpSpPr>
        <p:grpSpPr>
          <a:xfrm>
            <a:off x="5812562" y="3257251"/>
            <a:ext cx="306494" cy="738664"/>
            <a:chOff x="5812562" y="3257251"/>
            <a:chExt cx="306494" cy="738664"/>
          </a:xfrm>
        </p:grpSpPr>
        <p:sp>
          <p:nvSpPr>
            <p:cNvPr id="53" name="TextBox 52"/>
            <p:cNvSpPr txBox="1"/>
            <p:nvPr/>
          </p:nvSpPr>
          <p:spPr>
            <a:xfrm>
              <a:off x="5821029" y="3349584"/>
              <a:ext cx="289560" cy="646331"/>
            </a:xfrm>
            <a:prstGeom prst="rect">
              <a:avLst/>
            </a:prstGeom>
            <a:noFill/>
          </p:spPr>
          <p:txBody>
            <a:bodyPr wrap="square" rtlCol="0">
              <a:spAutoFit/>
            </a:bodyPr>
            <a:lstStyle/>
            <a:p>
              <a:pPr algn="ctr"/>
              <a:r>
                <a:rPr lang="en-GB" b="1" dirty="0">
                  <a:solidFill>
                    <a:srgbClr val="1C1C1C"/>
                  </a:solidFill>
                </a:rPr>
                <a:t>_</a:t>
              </a:r>
              <a:br>
                <a:rPr lang="en-GB" b="1" dirty="0">
                  <a:solidFill>
                    <a:srgbClr val="1C1C1C"/>
                  </a:solidFill>
                </a:rPr>
              </a:br>
              <a:r>
                <a:rPr lang="en-GB" b="1" dirty="0">
                  <a:solidFill>
                    <a:srgbClr val="1C1C1C"/>
                  </a:solidFill>
                </a:rPr>
                <a:t>5</a:t>
              </a:r>
            </a:p>
          </p:txBody>
        </p:sp>
        <p:sp>
          <p:nvSpPr>
            <p:cNvPr id="57" name="Rectangle 56"/>
            <p:cNvSpPr/>
            <p:nvPr/>
          </p:nvSpPr>
          <p:spPr>
            <a:xfrm>
              <a:off x="5812562" y="3257251"/>
              <a:ext cx="306494" cy="369332"/>
            </a:xfrm>
            <a:prstGeom prst="rect">
              <a:avLst/>
            </a:prstGeom>
          </p:spPr>
          <p:txBody>
            <a:bodyPr wrap="none">
              <a:spAutoFit/>
            </a:bodyPr>
            <a:lstStyle/>
            <a:p>
              <a:r>
                <a:rPr lang="en-GB" b="1" dirty="0">
                  <a:solidFill>
                    <a:srgbClr val="1C1C1C"/>
                  </a:solidFill>
                </a:rPr>
                <a:t>2</a:t>
              </a:r>
            </a:p>
          </p:txBody>
        </p:sp>
      </p:grpSp>
      <p:grpSp>
        <p:nvGrpSpPr>
          <p:cNvPr id="3" name="Group 2"/>
          <p:cNvGrpSpPr/>
          <p:nvPr/>
        </p:nvGrpSpPr>
        <p:grpSpPr>
          <a:xfrm>
            <a:off x="5812562" y="3257251"/>
            <a:ext cx="306494" cy="738664"/>
            <a:chOff x="5812562" y="3257251"/>
            <a:chExt cx="306494" cy="738664"/>
          </a:xfrm>
        </p:grpSpPr>
        <p:sp>
          <p:nvSpPr>
            <p:cNvPr id="38" name="TextBox 37"/>
            <p:cNvSpPr txBox="1"/>
            <p:nvPr/>
          </p:nvSpPr>
          <p:spPr>
            <a:xfrm>
              <a:off x="5821029" y="3349584"/>
              <a:ext cx="289560" cy="646331"/>
            </a:xfrm>
            <a:prstGeom prst="rect">
              <a:avLst/>
            </a:prstGeom>
            <a:noFill/>
          </p:spPr>
          <p:txBody>
            <a:bodyPr wrap="square" rtlCol="0">
              <a:spAutoFit/>
            </a:bodyPr>
            <a:lstStyle/>
            <a:p>
              <a:pPr algn="ctr"/>
              <a:r>
                <a:rPr lang="en-GB" b="1" dirty="0">
                  <a:solidFill>
                    <a:srgbClr val="08743A"/>
                  </a:solidFill>
                </a:rPr>
                <a:t>_</a:t>
              </a:r>
              <a:br>
                <a:rPr lang="en-GB" b="1" dirty="0">
                  <a:solidFill>
                    <a:srgbClr val="08743A"/>
                  </a:solidFill>
                </a:rPr>
              </a:br>
              <a:r>
                <a:rPr lang="en-GB" b="1" dirty="0">
                  <a:solidFill>
                    <a:srgbClr val="08743A"/>
                  </a:solidFill>
                </a:rPr>
                <a:t>5</a:t>
              </a:r>
            </a:p>
          </p:txBody>
        </p:sp>
        <p:sp>
          <p:nvSpPr>
            <p:cNvPr id="51" name="Rectangle 50"/>
            <p:cNvSpPr/>
            <p:nvPr/>
          </p:nvSpPr>
          <p:spPr>
            <a:xfrm>
              <a:off x="5812562" y="3257251"/>
              <a:ext cx="306494" cy="369332"/>
            </a:xfrm>
            <a:prstGeom prst="rect">
              <a:avLst/>
            </a:prstGeom>
          </p:spPr>
          <p:txBody>
            <a:bodyPr wrap="none">
              <a:spAutoFit/>
            </a:bodyPr>
            <a:lstStyle/>
            <a:p>
              <a:r>
                <a:rPr lang="en-GB" b="1" dirty="0">
                  <a:solidFill>
                    <a:srgbClr val="08743A"/>
                  </a:solidFill>
                </a:rPr>
                <a:t>2</a:t>
              </a:r>
            </a:p>
          </p:txBody>
        </p:sp>
      </p:grpSp>
    </p:spTree>
    <p:extLst>
      <p:ext uri="{BB962C8B-B14F-4D97-AF65-F5344CB8AC3E}">
        <p14:creationId xmlns:p14="http://schemas.microsoft.com/office/powerpoint/2010/main" val="762593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2"/>
                                        </p:tgtEl>
                                      </p:cBhvr>
                                    </p:animEffect>
                                    <p:set>
                                      <p:cBhvr>
                                        <p:cTn id="10" dur="1" fill="hold">
                                          <p:stCondLst>
                                            <p:cond delay="499"/>
                                          </p:stCondLst>
                                        </p:cTn>
                                        <p:tgtEl>
                                          <p:spTgt spid="5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par>
                          <p:cTn id="22" fill="hold">
                            <p:stCondLst>
                              <p:cond delay="2500"/>
                            </p:stCondLst>
                            <p:childTnLst>
                              <p:par>
                                <p:cTn id="23" presetID="1" presetClass="entr" presetSubtype="0"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4" grpId="0"/>
      <p:bldP spid="6" grpId="0"/>
      <p:bldP spid="19" grpId="0" animBg="1"/>
      <p:bldP spid="18"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1117</TotalTime>
  <Words>1088</Words>
  <Application>Microsoft Office PowerPoint</Application>
  <PresentationFormat>On-screen Show (4:3)</PresentationFormat>
  <Paragraphs>251</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Calibri</vt:lpstr>
      <vt:lpstr>Arial</vt:lpstr>
      <vt:lpstr>Times New Roman</vt:lpstr>
      <vt:lpstr>Twinkl</vt:lpstr>
      <vt:lpstr>Twinkl SemiBold</vt:lpstr>
      <vt:lpstr>Sassoon Infant Rg</vt:lpstr>
      <vt:lpstr>Office Theme</vt:lpstr>
      <vt:lpstr>PowerPoint Presentation</vt:lpstr>
      <vt:lpstr>Lost in the Library</vt:lpstr>
      <vt:lpstr>Lost in the Library</vt:lpstr>
      <vt:lpstr>Unlock the door</vt:lpstr>
      <vt:lpstr>Clue 1</vt:lpstr>
      <vt:lpstr>Clue 2</vt:lpstr>
      <vt:lpstr>Clue 3</vt:lpstr>
      <vt:lpstr>Clue 4</vt:lpstr>
      <vt:lpstr>Clue 5</vt:lpstr>
      <vt:lpstr>Clue 6</vt:lpstr>
      <vt:lpstr>Clue 7</vt:lpstr>
      <vt:lpstr>Clue 8</vt:lpstr>
      <vt:lpstr>You escaped the Library!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Oliver Wallace</dc:creator>
  <cp:lastModifiedBy>Marcus Hood</cp:lastModifiedBy>
  <cp:revision>137</cp:revision>
  <dcterms:created xsi:type="dcterms:W3CDTF">2019-02-19T10:49:57Z</dcterms:created>
  <dcterms:modified xsi:type="dcterms:W3CDTF">2019-03-07T09:19:45Z</dcterms:modified>
</cp:coreProperties>
</file>