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258" r:id="rId2"/>
    <p:sldId id="264"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67" r:id="rId17"/>
  </p:sldIdLst>
  <p:sldSz cx="9144000" cy="6858000" type="screen4x3"/>
  <p:notesSz cx="6858000" cy="9144000"/>
  <p:embeddedFontLst>
    <p:embeddedFont>
      <p:font typeface="Twinkl" pitchFamily="2" charset="0"/>
      <p:regular r:id="rId20"/>
      <p:bold r:id="rId21"/>
    </p:embeddedFont>
    <p:embeddedFont>
      <p:font typeface="Tuffy" panose="020B0603060100000000" pitchFamily="34" charset="0"/>
      <p:regular r:id="rId22"/>
      <p:bold r:id="rId23"/>
      <p:italic r:id="rId24"/>
      <p:boldItalic r:id="rId25"/>
    </p:embeddedFont>
    <p:embeddedFont>
      <p:font typeface="Tuffy-TTF" panose="020B0603060100000000"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A0DB"/>
    <a:srgbClr val="E0E0E0"/>
    <a:srgbClr val="FDFEFE"/>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0" autoAdjust="0"/>
    <p:restoredTop sz="94660"/>
  </p:normalViewPr>
  <p:slideViewPr>
    <p:cSldViewPr snapToGrid="0" showGuides="1">
      <p:cViewPr varScale="1">
        <p:scale>
          <a:sx n="69" d="100"/>
          <a:sy n="69" d="100"/>
        </p:scale>
        <p:origin x="900"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20/05/2019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20/05/2019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hyperlink" Target="https://en.wikipedia.org/wiki/File:Rectaflex.jpg" TargetMode="External"/><Relationship Id="rId5" Type="http://schemas.openxmlformats.org/officeDocument/2006/relationships/hyperlink" Target="https://en.wikipedia.org/wiki/File:Kine_Exakta_1_1936_02.jpg" TargetMode="Externa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3.xml"/><Relationship Id="rId4" Type="http://schemas.openxmlformats.org/officeDocument/2006/relationships/hyperlink" Target="https://en.wikipedia.org/wiki/File:Rectaflex.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hyperlink" Target="https://commons.wikimedia.org/wiki/File:Polaoid_Swinger_Model_20_(2167898348).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6" Type="http://schemas.openxmlformats.org/officeDocument/2006/relationships/hyperlink" Target="https://commons.wikimedia.org/wiki/File:Samsung_WB350F_back.jpg" TargetMode="External"/><Relationship Id="rId5" Type="http://schemas.openxmlformats.org/officeDocument/2006/relationships/hyperlink" Target="https://en.wikipedia.org/wiki/File:Minolta_RD-175_Digital_SLR.JPG" TargetMode="Externa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hyperlink" Target="https://en.wikipedia.org/wiki/File:Camera_obscura_Prague.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hyperlink" Target="https://en.wikipedia.org/wiki/File:Argus_C3.jpg" TargetMode="External"/><Relationship Id="rId4" Type="http://schemas.openxmlformats.org/officeDocument/2006/relationships/hyperlink" Target="https://en.wikipedia.org/wiki/File:Leica-I-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Colour Photography</a:t>
            </a:r>
          </a:p>
        </p:txBody>
      </p:sp>
      <p:sp>
        <p:nvSpPr>
          <p:cNvPr id="3" name="Rectangle 2"/>
          <p:cNvSpPr/>
          <p:nvPr/>
        </p:nvSpPr>
        <p:spPr>
          <a:xfrm>
            <a:off x="603253" y="1473201"/>
            <a:ext cx="7922680"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The first durable colour photographs were made in the 1800s. However, the technique was extremely difficult and expensive. </a:t>
            </a:r>
          </a:p>
        </p:txBody>
      </p:sp>
      <p:sp>
        <p:nvSpPr>
          <p:cNvPr id="4" name="Rectangle 3"/>
          <p:cNvSpPr/>
          <p:nvPr/>
        </p:nvSpPr>
        <p:spPr>
          <a:xfrm>
            <a:off x="603253" y="2390195"/>
            <a:ext cx="7905746" cy="1326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With the development of 35mm film in the 1930s came the advancement of colour photographs. The film was able to capture red, green and blue colours in layers of film and, after using dyes to tint the image, was able to produce a colour photograph.</a:t>
            </a:r>
          </a:p>
        </p:txBody>
      </p:sp>
      <p:pic>
        <p:nvPicPr>
          <p:cNvPr id="5" name="Picture 2" descr="File:Tartan Ribb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1148" y="3861187"/>
            <a:ext cx="2817851" cy="2306562"/>
          </a:xfrm>
          <a:prstGeom prst="rect">
            <a:avLst/>
          </a:prstGeom>
          <a:noFill/>
          <a:ln w="12700">
            <a:solidFill>
              <a:srgbClr val="18A0DB"/>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603253" y="3861187"/>
            <a:ext cx="4980129"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The first durable colour photograph – ‘Tartan Ribbon’, taken by James Clerk Maxwell, 1861.</a:t>
            </a:r>
            <a:endParaRPr lang="en-GB" dirty="0"/>
          </a:p>
        </p:txBody>
      </p:sp>
    </p:spTree>
    <p:extLst>
      <p:ext uri="{BB962C8B-B14F-4D97-AF65-F5344CB8AC3E}">
        <p14:creationId xmlns:p14="http://schemas.microsoft.com/office/powerpoint/2010/main" val="252611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SLR Cameras</a:t>
            </a:r>
          </a:p>
        </p:txBody>
      </p:sp>
      <p:sp>
        <p:nvSpPr>
          <p:cNvPr id="3" name="Rectangle 2"/>
          <p:cNvSpPr/>
          <p:nvPr/>
        </p:nvSpPr>
        <p:spPr>
          <a:xfrm>
            <a:off x="1101291" y="1424928"/>
            <a:ext cx="4857747" cy="1326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SLR (single-lens reflex) cameras started to be developed in the 1930s. The idea had been around for decades but they were too big and heavy to be of use to the public. </a:t>
            </a:r>
          </a:p>
        </p:txBody>
      </p:sp>
      <p:sp>
        <p:nvSpPr>
          <p:cNvPr id="4" name="Rectangle 3"/>
          <p:cNvSpPr/>
          <p:nvPr/>
        </p:nvSpPr>
        <p:spPr>
          <a:xfrm>
            <a:off x="1101291" y="2895514"/>
            <a:ext cx="4857747" cy="1603104"/>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35mm SLR cameras were the first to have viewfinders and became incredibly popular with the public.</a:t>
            </a:r>
          </a:p>
          <a:p>
            <a:r>
              <a:rPr lang="en-GB" dirty="0"/>
              <a:t>Early models include the Exacta, the </a:t>
            </a:r>
            <a:r>
              <a:rPr lang="en-GB" dirty="0" err="1"/>
              <a:t>Rectaflex</a:t>
            </a:r>
            <a:r>
              <a:rPr lang="en-GB" dirty="0"/>
              <a:t> and the </a:t>
            </a:r>
            <a:r>
              <a:rPr lang="en-GB" dirty="0" err="1"/>
              <a:t>Contax</a:t>
            </a:r>
            <a:r>
              <a:rPr lang="en-GB" dirty="0"/>
              <a:t> S.</a:t>
            </a:r>
          </a:p>
        </p:txBody>
      </p:sp>
      <p:sp>
        <p:nvSpPr>
          <p:cNvPr id="5" name="Rectangle 4"/>
          <p:cNvSpPr/>
          <p:nvPr/>
        </p:nvSpPr>
        <p:spPr>
          <a:xfrm>
            <a:off x="1101291" y="4642679"/>
            <a:ext cx="4857747" cy="1326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SLR cameras have continued to be popular for decades. Despite the advances in digital photography, many photographers prefer to use SLR cameras today.</a:t>
            </a:r>
          </a:p>
        </p:txBody>
      </p:sp>
      <p:pic>
        <p:nvPicPr>
          <p:cNvPr id="6" name="Picture 2" descr="https://upload.wikimedia.org/wikipedia/commons/9/9d/Contax-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1290" y="4915924"/>
            <a:ext cx="1425327" cy="1035768"/>
          </a:xfrm>
          <a:prstGeom prst="rect">
            <a:avLst/>
          </a:prstGeom>
          <a:noFill/>
          <a:ln w="12700">
            <a:solidFill>
              <a:srgbClr val="18A0DB"/>
            </a:solidFill>
          </a:ln>
          <a:extLst>
            <a:ext uri="{909E8E84-426E-40DD-AFC4-6F175D3DCCD1}">
              <a14:hiddenFill xmlns:a14="http://schemas.microsoft.com/office/drawing/2010/main">
                <a:solidFill>
                  <a:srgbClr val="FFFFFF"/>
                </a:solidFill>
              </a14:hiddenFill>
            </a:ext>
          </a:extLst>
        </p:spPr>
      </p:pic>
      <p:pic>
        <p:nvPicPr>
          <p:cNvPr id="7" name="Picture 4" descr="File:Kine Exakta 1 1936 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3131" y="1761551"/>
            <a:ext cx="1361646" cy="970850"/>
          </a:xfrm>
          <a:prstGeom prst="rect">
            <a:avLst/>
          </a:prstGeom>
          <a:noFill/>
          <a:ln w="12700">
            <a:solidFill>
              <a:srgbClr val="18A0DB"/>
            </a:solidFill>
          </a:ln>
          <a:extLst>
            <a:ext uri="{909E8E84-426E-40DD-AFC4-6F175D3DCCD1}">
              <a14:hiddenFill xmlns:a14="http://schemas.microsoft.com/office/drawing/2010/main">
                <a:solidFill>
                  <a:srgbClr val="FFFFFF"/>
                </a:solidFill>
              </a14:hiddenFill>
            </a:ext>
          </a:extLst>
        </p:spPr>
      </p:pic>
      <p:pic>
        <p:nvPicPr>
          <p:cNvPr id="8" name="Picture 6" descr="File:Rectaflex.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986" r="7059"/>
          <a:stretch/>
        </p:blipFill>
        <p:spPr bwMode="auto">
          <a:xfrm>
            <a:off x="6571290" y="3209792"/>
            <a:ext cx="1425327" cy="1243666"/>
          </a:xfrm>
          <a:prstGeom prst="rect">
            <a:avLst/>
          </a:prstGeom>
          <a:noFill/>
          <a:ln w="12700">
            <a:solidFill>
              <a:srgbClr val="18A0DB"/>
            </a:solid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6674405" y="478895"/>
            <a:ext cx="184731" cy="369332"/>
          </a:xfrm>
          <a:prstGeom prst="rect">
            <a:avLst/>
          </a:prstGeom>
        </p:spPr>
        <p:txBody>
          <a:bodyPr wrap="none">
            <a:spAutoFit/>
          </a:bodyPr>
          <a:lstStyle/>
          <a:p>
            <a:endParaRPr lang="en-GB" dirty="0"/>
          </a:p>
        </p:txBody>
      </p:sp>
      <p:sp>
        <p:nvSpPr>
          <p:cNvPr id="11" name="Rectangle 10"/>
          <p:cNvSpPr/>
          <p:nvPr/>
        </p:nvSpPr>
        <p:spPr>
          <a:xfrm>
            <a:off x="6112064" y="1392219"/>
            <a:ext cx="2308645" cy="369332"/>
          </a:xfrm>
          <a:prstGeom prst="rect">
            <a:avLst/>
          </a:prstGeom>
        </p:spPr>
        <p:txBody>
          <a:bodyPr wrap="none">
            <a:spAutoFit/>
          </a:bodyPr>
          <a:lstStyle/>
          <a:p>
            <a:r>
              <a:rPr lang="en-GB" dirty="0"/>
              <a:t>Exacta Camera, 1936</a:t>
            </a:r>
          </a:p>
        </p:txBody>
      </p:sp>
      <p:sp>
        <p:nvSpPr>
          <p:cNvPr id="12" name="Rectangle 11"/>
          <p:cNvSpPr/>
          <p:nvPr/>
        </p:nvSpPr>
        <p:spPr>
          <a:xfrm>
            <a:off x="6003796" y="2825106"/>
            <a:ext cx="2560316" cy="369332"/>
          </a:xfrm>
          <a:prstGeom prst="rect">
            <a:avLst/>
          </a:prstGeom>
        </p:spPr>
        <p:txBody>
          <a:bodyPr wrap="none">
            <a:spAutoFit/>
          </a:bodyPr>
          <a:lstStyle/>
          <a:p>
            <a:r>
              <a:rPr lang="en-GB" dirty="0"/>
              <a:t>Rectaflex Camera, 1948</a:t>
            </a:r>
          </a:p>
        </p:txBody>
      </p:sp>
      <p:sp>
        <p:nvSpPr>
          <p:cNvPr id="13" name="Rectangle 12"/>
          <p:cNvSpPr/>
          <p:nvPr/>
        </p:nvSpPr>
        <p:spPr>
          <a:xfrm>
            <a:off x="6003796" y="4553794"/>
            <a:ext cx="2555508" cy="369332"/>
          </a:xfrm>
          <a:prstGeom prst="rect">
            <a:avLst/>
          </a:prstGeom>
        </p:spPr>
        <p:txBody>
          <a:bodyPr wrap="none">
            <a:spAutoFit/>
          </a:bodyPr>
          <a:lstStyle/>
          <a:p>
            <a:r>
              <a:rPr lang="en-GB" dirty="0"/>
              <a:t>Contax S Camera, 1949</a:t>
            </a:r>
          </a:p>
        </p:txBody>
      </p:sp>
      <p:sp>
        <p:nvSpPr>
          <p:cNvPr id="14" name="TextBox 21"/>
          <p:cNvSpPr txBox="1">
            <a:spLocks noChangeArrowheads="1"/>
          </p:cNvSpPr>
          <p:nvPr/>
        </p:nvSpPr>
        <p:spPr bwMode="auto">
          <a:xfrm>
            <a:off x="5483931" y="274206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smtClean="0">
                <a:latin typeface="Tuffy-TTF" panose="020B0603060100000000" pitchFamily="34" charset="0"/>
                <a:ea typeface="Tuffy" panose="020B0603060100000000" pitchFamily="34" charset="0"/>
                <a:cs typeface="Arial" panose="020B0604020202020204" pitchFamily="34" charset="0"/>
              </a:rPr>
              <a:t>“</a:t>
            </a:r>
            <a:r>
              <a:rPr lang="sv-SE" altLang="en-US" sz="500" dirty="0">
                <a:latin typeface="Tuffy-TTF" panose="020B0603060100000000" pitchFamily="34" charset="0"/>
                <a:ea typeface="Tuffy" panose="020B0603060100000000" pitchFamily="34" charset="0"/>
                <a:cs typeface="Arial" panose="020B0604020202020204" pitchFamily="34" charset="0"/>
              </a:rPr>
              <a:t>Kine Exakta 1 1936 </a:t>
            </a:r>
            <a:r>
              <a:rPr lang="sv-SE" altLang="en-US" sz="500" dirty="0" smtClean="0">
                <a:latin typeface="Tuffy-TTF" panose="020B0603060100000000" pitchFamily="34" charset="0"/>
                <a:ea typeface="Tuffy" panose="020B0603060100000000" pitchFamily="34" charset="0"/>
                <a:cs typeface="Arial" panose="020B0604020202020204" pitchFamily="34" charset="0"/>
              </a:rPr>
              <a:t>02</a:t>
            </a:r>
            <a:r>
              <a:rPr lang="en-GB" altLang="en-US" sz="500" dirty="0" smtClean="0">
                <a:latin typeface="Tuffy-TTF" panose="020B0603060100000000" pitchFamily="34" charset="0"/>
                <a:ea typeface="Tuffy" panose="020B0603060100000000" pitchFamily="34" charset="0"/>
                <a:cs typeface="Arial" panose="020B0604020202020204" pitchFamily="34" charset="0"/>
              </a:rPr>
              <a:t>” </a:t>
            </a:r>
            <a:r>
              <a:rPr lang="en-GB" altLang="en-US" sz="500" dirty="0">
                <a:latin typeface="Tuffy-TTF" panose="020B0603060100000000" pitchFamily="34" charset="0"/>
                <a:ea typeface="Tuffy" panose="020B0603060100000000" pitchFamily="34" charset="0"/>
                <a:cs typeface="Arial" panose="020B0604020202020204" pitchFamily="34" charset="0"/>
              </a:rPr>
              <a:t>by Hans-Peter </a:t>
            </a:r>
            <a:r>
              <a:rPr lang="en-GB" altLang="en-US" sz="500" dirty="0" err="1">
                <a:latin typeface="Tuffy-TTF" panose="020B0603060100000000" pitchFamily="34" charset="0"/>
                <a:ea typeface="Tuffy" panose="020B0603060100000000" pitchFamily="34" charset="0"/>
                <a:cs typeface="Arial" panose="020B0604020202020204" pitchFamily="34" charset="0"/>
              </a:rPr>
              <a:t>Scholzis</a:t>
            </a:r>
            <a:r>
              <a:rPr lang="en-GB" altLang="en-US" sz="500" dirty="0">
                <a:latin typeface="Tuffy-TTF" panose="020B0603060100000000" pitchFamily="34" charset="0"/>
                <a:ea typeface="Tuffy" panose="020B0603060100000000" pitchFamily="34" charset="0"/>
                <a:cs typeface="Arial" panose="020B0604020202020204" pitchFamily="34" charset="0"/>
              </a:rPr>
              <a:t>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CC BY 3</a:t>
            </a:r>
            <a:r>
              <a:rPr lang="en-GB" altLang="en-US" sz="500" b="1" dirty="0" smtClean="0">
                <a:latin typeface="Tuffy-TTF" panose="020B0603060100000000" pitchFamily="34" charset="0"/>
                <a:ea typeface="Tuffy" panose="020B0603060100000000" pitchFamily="34" charset="0"/>
                <a:cs typeface="Arial" panose="020B0604020202020204" pitchFamily="34" charset="0"/>
                <a:hlinkClick r:id="rId5"/>
              </a:rPr>
              <a:t>.0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
        <p:nvSpPr>
          <p:cNvPr id="15" name="TextBox 21"/>
          <p:cNvSpPr txBox="1">
            <a:spLocks noChangeArrowheads="1"/>
          </p:cNvSpPr>
          <p:nvPr/>
        </p:nvSpPr>
        <p:spPr bwMode="auto">
          <a:xfrm>
            <a:off x="5499095" y="4470815"/>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smtClean="0">
                <a:latin typeface="Tuffy-TTF" panose="020B0603060100000000" pitchFamily="34" charset="0"/>
                <a:ea typeface="Tuffy" panose="020B0603060100000000" pitchFamily="34" charset="0"/>
                <a:cs typeface="Arial" panose="020B0604020202020204" pitchFamily="34" charset="0"/>
              </a:rPr>
              <a:t>“Rectaflex” </a:t>
            </a:r>
            <a:r>
              <a:rPr lang="en-GB" altLang="en-US" sz="500" dirty="0">
                <a:latin typeface="Tuffy-TTF" panose="020B0603060100000000" pitchFamily="34" charset="0"/>
                <a:ea typeface="Tuffy" panose="020B0603060100000000" pitchFamily="34" charset="0"/>
                <a:cs typeface="Arial" panose="020B0604020202020204" pitchFamily="34" charset="0"/>
              </a:rPr>
              <a:t>by Antonio </a:t>
            </a:r>
            <a:r>
              <a:rPr lang="en-GB" altLang="en-US" sz="500" dirty="0" err="1" smtClean="0">
                <a:latin typeface="Tuffy-TTF" panose="020B0603060100000000" pitchFamily="34" charset="0"/>
                <a:ea typeface="Tuffy" panose="020B0603060100000000" pitchFamily="34" charset="0"/>
                <a:cs typeface="Arial" panose="020B0604020202020204" pitchFamily="34" charset="0"/>
              </a:rPr>
              <a:t>Calossi</a:t>
            </a:r>
            <a:r>
              <a:rPr lang="en-GB" altLang="en-US" sz="500" dirty="0" smtClean="0">
                <a:latin typeface="Tuffy-TTF" panose="020B0603060100000000" pitchFamily="34" charset="0"/>
                <a:ea typeface="Tuffy" panose="020B0603060100000000" pitchFamily="34" charset="0"/>
                <a:cs typeface="Arial" panose="020B0604020202020204" pitchFamily="34" charset="0"/>
              </a:rPr>
              <a:t> licensed </a:t>
            </a:r>
            <a:r>
              <a:rPr lang="en-GB" altLang="en-US" sz="500" dirty="0">
                <a:latin typeface="Tuffy-TTF" panose="020B0603060100000000" pitchFamily="34" charset="0"/>
                <a:ea typeface="Tuffy" panose="020B0603060100000000" pitchFamily="34" charset="0"/>
                <a:cs typeface="Arial" panose="020B0604020202020204" pitchFamily="34" charset="0"/>
              </a:rPr>
              <a:t>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6"/>
              </a:rPr>
              <a:t>CC BY </a:t>
            </a:r>
            <a:r>
              <a:rPr lang="en-GB" altLang="en-US" sz="500" b="1" dirty="0" smtClean="0">
                <a:latin typeface="Tuffy-TTF" panose="020B0603060100000000" pitchFamily="34" charset="0"/>
                <a:ea typeface="Tuffy" panose="020B0603060100000000" pitchFamily="34" charset="0"/>
                <a:cs typeface="Arial" panose="020B0604020202020204" pitchFamily="34" charset="0"/>
                <a:hlinkClick r:id="rId6"/>
              </a:rPr>
              <a:t>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48874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Instant Cameras</a:t>
            </a:r>
          </a:p>
        </p:txBody>
      </p:sp>
      <p:sp>
        <p:nvSpPr>
          <p:cNvPr id="3" name="Rectangle 2"/>
          <p:cNvSpPr/>
          <p:nvPr/>
        </p:nvSpPr>
        <p:spPr>
          <a:xfrm>
            <a:off x="603253" y="1473201"/>
            <a:ext cx="4857747" cy="2157102"/>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After the Second World War, a whole new type of camera started to appear. </a:t>
            </a:r>
          </a:p>
          <a:p>
            <a:r>
              <a:rPr lang="en-GB" dirty="0"/>
              <a:t>The Polaroid Model 95, an instant-picture camera, which produced finished printed photographs in under a minute using a special chemical process, was released in 1948</a:t>
            </a:r>
            <a:r>
              <a:rPr lang="en-GB" dirty="0" smtClean="0"/>
              <a:t>.</a:t>
            </a:r>
            <a:endParaRPr lang="en-GB" dirty="0"/>
          </a:p>
        </p:txBody>
      </p:sp>
      <p:pic>
        <p:nvPicPr>
          <p:cNvPr id="6" name="Picture 2" descr="File:Polaoid Swinger Model 20 (216789834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183"/>
          <a:stretch/>
        </p:blipFill>
        <p:spPr bwMode="auto">
          <a:xfrm>
            <a:off x="5519970" y="1473201"/>
            <a:ext cx="3098333" cy="2133599"/>
          </a:xfrm>
          <a:prstGeom prst="rect">
            <a:avLst/>
          </a:prstGeom>
          <a:noFill/>
          <a:ln w="12700">
            <a:solidFill>
              <a:srgbClr val="18A0DB"/>
            </a:solidFill>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3"/>
          <a:srcRect t="27915" b="6725"/>
          <a:stretch/>
        </p:blipFill>
        <p:spPr>
          <a:xfrm>
            <a:off x="5519970" y="3869266"/>
            <a:ext cx="3098333" cy="1320805"/>
          </a:xfrm>
          <a:prstGeom prst="rect">
            <a:avLst/>
          </a:prstGeom>
          <a:ln w="12700">
            <a:solidFill>
              <a:srgbClr val="18A0DB"/>
            </a:solidFill>
          </a:ln>
        </p:spPr>
      </p:pic>
      <p:sp>
        <p:nvSpPr>
          <p:cNvPr id="8" name="Rectangle 7"/>
          <p:cNvSpPr/>
          <p:nvPr/>
        </p:nvSpPr>
        <p:spPr>
          <a:xfrm>
            <a:off x="603253" y="3863967"/>
            <a:ext cx="4857747" cy="1326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smtClean="0"/>
              <a:t>In </a:t>
            </a:r>
            <a:r>
              <a:rPr lang="en-GB" dirty="0"/>
              <a:t>1965, the Polaroid Model 20 Swinger was released and was a huge success. It remains one of the most iconic and best-selling cameras of all time</a:t>
            </a:r>
            <a:r>
              <a:rPr lang="en-GB" dirty="0" smtClean="0"/>
              <a:t>.</a:t>
            </a:r>
          </a:p>
        </p:txBody>
      </p:sp>
      <p:sp>
        <p:nvSpPr>
          <p:cNvPr id="10" name="TextBox 21"/>
          <p:cNvSpPr txBox="1">
            <a:spLocks noChangeArrowheads="1"/>
          </p:cNvSpPr>
          <p:nvPr/>
        </p:nvSpPr>
        <p:spPr bwMode="auto">
          <a:xfrm>
            <a:off x="5358568" y="3635163"/>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dirty="0" err="1">
                <a:latin typeface="Tuffy-TTF" panose="020B0603060100000000" pitchFamily="34" charset="0"/>
                <a:ea typeface="Tuffy" panose="020B0603060100000000" pitchFamily="34" charset="0"/>
                <a:cs typeface="Arial" panose="020B0604020202020204" pitchFamily="34" charset="0"/>
              </a:rPr>
              <a:t>Polaoid</a:t>
            </a:r>
            <a:r>
              <a:rPr lang="en-GB" altLang="en-US" sz="500" dirty="0">
                <a:latin typeface="Tuffy-TTF" panose="020B0603060100000000" pitchFamily="34" charset="0"/>
                <a:ea typeface="Tuffy" panose="020B0603060100000000" pitchFamily="34" charset="0"/>
                <a:cs typeface="Arial" panose="020B0604020202020204" pitchFamily="34" charset="0"/>
              </a:rPr>
              <a:t> Swinger Model 20” by </a:t>
            </a:r>
            <a:r>
              <a:rPr lang="en-GB" altLang="en-US" sz="500" dirty="0" smtClean="0">
                <a:latin typeface="Tuffy-TTF" panose="020B0603060100000000" pitchFamily="34" charset="0"/>
                <a:ea typeface="Tuffy" panose="020B0603060100000000" pitchFamily="34" charset="0"/>
                <a:cs typeface="Arial" panose="020B0604020202020204" pitchFamily="34" charset="0"/>
              </a:rPr>
              <a:t>Terry </a:t>
            </a:r>
            <a:r>
              <a:rPr lang="en-GB" altLang="en-US" sz="500" dirty="0" err="1" smtClean="0">
                <a:latin typeface="Tuffy-TTF" panose="020B0603060100000000" pitchFamily="34" charset="0"/>
                <a:ea typeface="Tuffy" panose="020B0603060100000000" pitchFamily="34" charset="0"/>
                <a:cs typeface="Arial" panose="020B0604020202020204" pitchFamily="34" charset="0"/>
              </a:rPr>
              <a:t>Monahon</a:t>
            </a:r>
            <a:r>
              <a:rPr lang="en-GB" altLang="en-US" sz="500" dirty="0" smtClean="0">
                <a:latin typeface="Tuffy-TTF" panose="020B0603060100000000" pitchFamily="34" charset="0"/>
                <a:ea typeface="Tuffy" panose="020B0603060100000000" pitchFamily="34" charset="0"/>
                <a:cs typeface="Arial" panose="020B0604020202020204" pitchFamily="34" charset="0"/>
              </a:rPr>
              <a:t> licensed </a:t>
            </a:r>
            <a:r>
              <a:rPr lang="en-GB" altLang="en-US" sz="500" dirty="0">
                <a:latin typeface="Tuffy-TTF" panose="020B0603060100000000" pitchFamily="34" charset="0"/>
                <a:ea typeface="Tuffy" panose="020B0603060100000000" pitchFamily="34" charset="0"/>
                <a:cs typeface="Arial" panose="020B0604020202020204" pitchFamily="34" charset="0"/>
              </a:rPr>
              <a:t>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CC BY </a:t>
            </a:r>
            <a:r>
              <a:rPr lang="en-GB" altLang="en-US" sz="500" b="1" dirty="0" smtClean="0">
                <a:latin typeface="Tuffy-TTF" panose="020B0603060100000000" pitchFamily="34" charset="0"/>
                <a:ea typeface="Tuffy" panose="020B0603060100000000" pitchFamily="34" charset="0"/>
                <a:cs typeface="Arial" panose="020B0604020202020204" pitchFamily="34" charset="0"/>
                <a:hlinkClick r:id="rId4"/>
              </a:rPr>
              <a:t>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237125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Early Electronic Cameras</a:t>
            </a:r>
          </a:p>
        </p:txBody>
      </p:sp>
      <p:sp>
        <p:nvSpPr>
          <p:cNvPr id="3" name="Rectangle 2"/>
          <p:cNvSpPr/>
          <p:nvPr/>
        </p:nvSpPr>
        <p:spPr>
          <a:xfrm>
            <a:off x="950386" y="1549401"/>
            <a:ext cx="4857747" cy="132610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The first electronic camera concepts came from the idea of spy satellites no longer needing film as replacing it while in orbit was a difficult task. </a:t>
            </a:r>
          </a:p>
        </p:txBody>
      </p:sp>
      <p:sp>
        <p:nvSpPr>
          <p:cNvPr id="4" name="Rectangle 3"/>
          <p:cNvSpPr/>
          <p:nvPr/>
        </p:nvSpPr>
        <p:spPr>
          <a:xfrm>
            <a:off x="950386" y="2963840"/>
            <a:ext cx="4857747" cy="1049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smtClean="0"/>
              <a:t>The </a:t>
            </a:r>
            <a:r>
              <a:rPr lang="en-GB" dirty="0"/>
              <a:t>first handheld electronic camera was made in 1981. The Sony </a:t>
            </a:r>
            <a:r>
              <a:rPr lang="en-GB" dirty="0" err="1"/>
              <a:t>Mavica</a:t>
            </a:r>
            <a:r>
              <a:rPr lang="en-GB" dirty="0"/>
              <a:t> recorded images onto a disk inside it. </a:t>
            </a:r>
          </a:p>
        </p:txBody>
      </p:sp>
      <p:sp>
        <p:nvSpPr>
          <p:cNvPr id="6" name="Rectangle 5"/>
          <p:cNvSpPr/>
          <p:nvPr/>
        </p:nvSpPr>
        <p:spPr>
          <a:xfrm>
            <a:off x="950385" y="4101280"/>
            <a:ext cx="4857747" cy="132610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smtClean="0"/>
              <a:t>However</a:t>
            </a:r>
            <a:r>
              <a:rPr lang="en-GB" dirty="0"/>
              <a:t>, it wasn’t until 1986 that electronic cameras went on sale to the public. Even then, they were expensive to buy and the quality was poorer than film.</a:t>
            </a:r>
          </a:p>
        </p:txBody>
      </p:sp>
      <p:pic>
        <p:nvPicPr>
          <p:cNvPr id="7" name="Picture 2" descr="File:Sony Mavica 1981 prototype CP+ 2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0361" y="1549401"/>
            <a:ext cx="2209458" cy="2080921"/>
          </a:xfrm>
          <a:prstGeom prst="rect">
            <a:avLst/>
          </a:prstGeom>
          <a:noFill/>
          <a:ln w="12700">
            <a:solidFill>
              <a:srgbClr val="18A0DB"/>
            </a:solidFill>
          </a:ln>
          <a:extLst>
            <a:ext uri="{909E8E84-426E-40DD-AFC4-6F175D3DCCD1}">
              <a14:hiddenFill xmlns:a14="http://schemas.microsoft.com/office/drawing/2010/main">
                <a:solidFill>
                  <a:srgbClr val="FFFFFF"/>
                </a:solidFill>
              </a14:hiddenFill>
            </a:ext>
          </a:extLst>
        </p:spPr>
      </p:pic>
      <p:pic>
        <p:nvPicPr>
          <p:cNvPr id="8" name="Picture 4" descr="File:Canon RC-701 img 082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36" t="7766" r="7912"/>
          <a:stretch/>
        </p:blipFill>
        <p:spPr bwMode="auto">
          <a:xfrm>
            <a:off x="5890361" y="3739329"/>
            <a:ext cx="2218266" cy="1688056"/>
          </a:xfrm>
          <a:prstGeom prst="rect">
            <a:avLst/>
          </a:prstGeom>
          <a:noFill/>
          <a:ln w="12700">
            <a:solidFill>
              <a:srgbClr val="18A0DB"/>
            </a:solidFill>
          </a:ln>
          <a:extLst>
            <a:ext uri="{909E8E84-426E-40DD-AFC4-6F175D3DCCD1}">
              <a14:hiddenFill xmlns:a14="http://schemas.microsoft.com/office/drawing/2010/main">
                <a:solidFill>
                  <a:srgbClr val="FFFFFF"/>
                </a:solidFill>
              </a14:hiddenFill>
            </a:ext>
          </a:extLst>
        </p:spPr>
      </p:pic>
      <p:sp>
        <p:nvSpPr>
          <p:cNvPr id="9" name="TextBox 21"/>
          <p:cNvSpPr txBox="1">
            <a:spLocks noChangeArrowheads="1"/>
          </p:cNvSpPr>
          <p:nvPr/>
        </p:nvSpPr>
        <p:spPr bwMode="auto">
          <a:xfrm>
            <a:off x="5212635" y="543888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“Canon RC-701 </a:t>
            </a:r>
            <a:r>
              <a:rPr lang="en-GB" altLang="en-US" sz="500" dirty="0" err="1">
                <a:latin typeface="Tuffy-TTF" panose="020B0603060100000000" pitchFamily="34" charset="0"/>
                <a:ea typeface="Tuffy" panose="020B0603060100000000" pitchFamily="34" charset="0"/>
                <a:cs typeface="Arial" panose="020B0604020202020204" pitchFamily="34" charset="0"/>
              </a:rPr>
              <a:t>img</a:t>
            </a:r>
            <a:r>
              <a:rPr lang="en-GB" altLang="en-US" sz="500" dirty="0">
                <a:latin typeface="Tuffy-TTF" panose="020B0603060100000000" pitchFamily="34" charset="0"/>
                <a:ea typeface="Tuffy" panose="020B0603060100000000" pitchFamily="34" charset="0"/>
                <a:cs typeface="Arial" panose="020B0604020202020204" pitchFamily="34" charset="0"/>
              </a:rPr>
              <a:t> 0829” </a:t>
            </a:r>
            <a:r>
              <a:rPr lang="en-GB" altLang="en-US" sz="500" dirty="0" smtClean="0">
                <a:latin typeface="Tuffy-TTF" panose="020B0603060100000000" pitchFamily="34" charset="0"/>
                <a:ea typeface="Tuffy" panose="020B0603060100000000" pitchFamily="34" charset="0"/>
                <a:cs typeface="Arial" panose="020B0604020202020204" pitchFamily="34" charset="0"/>
              </a:rPr>
              <a:t>by Rama licensed under </a:t>
            </a:r>
            <a:r>
              <a:rPr lang="en-GB" altLang="en-US" sz="500" b="1" dirty="0" smtClean="0">
                <a:latin typeface="Tuffy-TTF" panose="020B0603060100000000" pitchFamily="34" charset="0"/>
                <a:ea typeface="Tuffy" panose="020B0603060100000000" pitchFamily="34" charset="0"/>
                <a:cs typeface="Arial" panose="020B0604020202020204" pitchFamily="34" charset="0"/>
                <a:hlinkClick r:id="rId4"/>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36058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Digital Cameras</a:t>
            </a:r>
          </a:p>
        </p:txBody>
      </p:sp>
      <p:sp>
        <p:nvSpPr>
          <p:cNvPr id="3" name="Rectangle 2"/>
          <p:cNvSpPr/>
          <p:nvPr/>
        </p:nvSpPr>
        <p:spPr>
          <a:xfrm>
            <a:off x="603253" y="1473201"/>
            <a:ext cx="4857747" cy="18801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In the late 1980s, technology meant that true digital cameras were available and began to be sold to the public. Cameras were becoming more common, being made by more companies around the world and were therefore becoming cheaper.</a:t>
            </a:r>
          </a:p>
        </p:txBody>
      </p:sp>
      <p:sp>
        <p:nvSpPr>
          <p:cNvPr id="4" name="Rectangle 3"/>
          <p:cNvSpPr/>
          <p:nvPr/>
        </p:nvSpPr>
        <p:spPr>
          <a:xfrm>
            <a:off x="603253" y="3443251"/>
            <a:ext cx="4857747" cy="132610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As major technological advances were made, digital cameras became smaller, lighter, able to take more detailed photographs and able to hold more photos.</a:t>
            </a:r>
          </a:p>
        </p:txBody>
      </p:sp>
      <p:sp>
        <p:nvSpPr>
          <p:cNvPr id="5" name="Rectangle 4"/>
          <p:cNvSpPr/>
          <p:nvPr/>
        </p:nvSpPr>
        <p:spPr>
          <a:xfrm>
            <a:off x="603252" y="4901918"/>
            <a:ext cx="4857747" cy="1049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Today, most people have access to a digital camera, either through an actual handheld camera, a smartphone or a tablet.</a:t>
            </a:r>
          </a:p>
        </p:txBody>
      </p:sp>
      <p:pic>
        <p:nvPicPr>
          <p:cNvPr id="6" name="Picture 2" descr="File:Minolta RD-175 Digital SL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7054" y="1473201"/>
            <a:ext cx="2863516" cy="2036676"/>
          </a:xfrm>
          <a:prstGeom prst="rect">
            <a:avLst/>
          </a:prstGeom>
          <a:noFill/>
          <a:ln w="12700">
            <a:solidFill>
              <a:srgbClr val="18A0DB"/>
            </a:solidFill>
          </a:ln>
          <a:extLst>
            <a:ext uri="{909E8E84-426E-40DD-AFC4-6F175D3DCCD1}">
              <a14:hiddenFill xmlns:a14="http://schemas.microsoft.com/office/drawing/2010/main">
                <a:solidFill>
                  <a:srgbClr val="FFFFFF"/>
                </a:solidFill>
              </a14:hiddenFill>
            </a:ext>
          </a:extLst>
        </p:spPr>
      </p:pic>
      <p:pic>
        <p:nvPicPr>
          <p:cNvPr id="7" name="Picture 4" descr="File:Samsung WB350F b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35" b="13154"/>
          <a:stretch/>
        </p:blipFill>
        <p:spPr bwMode="auto">
          <a:xfrm>
            <a:off x="5607054" y="3606714"/>
            <a:ext cx="2863516" cy="1659467"/>
          </a:xfrm>
          <a:prstGeom prst="rect">
            <a:avLst/>
          </a:prstGeom>
          <a:noFill/>
          <a:ln w="12700">
            <a:solidFill>
              <a:srgbClr val="18A0DB"/>
            </a:solid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042" y="5363018"/>
            <a:ext cx="1417540" cy="933278"/>
          </a:xfrm>
          <a:prstGeom prst="rect">
            <a:avLst/>
          </a:prstGeom>
        </p:spPr>
      </p:pic>
      <p:sp>
        <p:nvSpPr>
          <p:cNvPr id="9" name="TextBox 21"/>
          <p:cNvSpPr txBox="1">
            <a:spLocks noChangeArrowheads="1"/>
          </p:cNvSpPr>
          <p:nvPr/>
        </p:nvSpPr>
        <p:spPr bwMode="auto">
          <a:xfrm>
            <a:off x="5256357" y="3394465"/>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“Minolta RD-175 Digital SLR” </a:t>
            </a:r>
            <a:r>
              <a:rPr lang="en-GB" altLang="en-US" sz="500" dirty="0" smtClean="0">
                <a:latin typeface="Tuffy-TTF" panose="020B0603060100000000" pitchFamily="34" charset="0"/>
                <a:ea typeface="Tuffy" panose="020B0603060100000000" pitchFamily="34" charset="0"/>
                <a:cs typeface="Arial" panose="020B0604020202020204" pitchFamily="34" charset="0"/>
              </a:rPr>
              <a:t>by </a:t>
            </a:r>
            <a:r>
              <a:rPr lang="en-GB" altLang="en-US" sz="500" dirty="0" err="1" smtClean="0">
                <a:latin typeface="Tuffy-TTF" panose="020B0603060100000000" pitchFamily="34" charset="0"/>
                <a:ea typeface="Tuffy" panose="020B0603060100000000" pitchFamily="34" charset="0"/>
                <a:cs typeface="Arial" panose="020B0604020202020204" pitchFamily="34" charset="0"/>
              </a:rPr>
              <a:t>Jamo</a:t>
            </a:r>
            <a:r>
              <a:rPr lang="en-GB" altLang="en-US" sz="500" dirty="0" smtClean="0">
                <a:latin typeface="Tuffy-TTF" panose="020B0603060100000000" pitchFamily="34" charset="0"/>
                <a:ea typeface="Tuffy" panose="020B0603060100000000" pitchFamily="34" charset="0"/>
                <a:cs typeface="Arial" panose="020B0604020202020204" pitchFamily="34" charset="0"/>
              </a:rPr>
              <a:t> </a:t>
            </a:r>
            <a:r>
              <a:rPr lang="en-GB" altLang="en-US" sz="500" dirty="0" err="1" smtClean="0">
                <a:latin typeface="Tuffy-TTF" panose="020B0603060100000000" pitchFamily="34" charset="0"/>
                <a:ea typeface="Tuffy" panose="020B0603060100000000" pitchFamily="34" charset="0"/>
                <a:cs typeface="Arial" panose="020B0604020202020204" pitchFamily="34" charset="0"/>
              </a:rPr>
              <a:t>Spingal</a:t>
            </a:r>
            <a:r>
              <a:rPr lang="en-GB" altLang="en-US" sz="500" dirty="0" smtClean="0">
                <a:latin typeface="Tuffy-TTF" panose="020B0603060100000000" pitchFamily="34" charset="0"/>
                <a:ea typeface="Tuffy" panose="020B0603060100000000" pitchFamily="34" charset="0"/>
                <a:cs typeface="Arial" panose="020B0604020202020204" pitchFamily="34" charset="0"/>
              </a:rPr>
              <a:t> licensed under </a:t>
            </a:r>
            <a:r>
              <a:rPr lang="en-GB" altLang="en-US" sz="500" b="1" dirty="0" smtClean="0">
                <a:latin typeface="Tuffy-TTF" panose="020B0603060100000000" pitchFamily="34" charset="0"/>
                <a:ea typeface="Tuffy" panose="020B0603060100000000" pitchFamily="34" charset="0"/>
                <a:cs typeface="Arial" panose="020B0604020202020204" pitchFamily="34" charset="0"/>
                <a:hlinkClick r:id="rId5"/>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
        <p:nvSpPr>
          <p:cNvPr id="10" name="TextBox 21"/>
          <p:cNvSpPr txBox="1">
            <a:spLocks noChangeArrowheads="1"/>
          </p:cNvSpPr>
          <p:nvPr/>
        </p:nvSpPr>
        <p:spPr bwMode="auto">
          <a:xfrm>
            <a:off x="5256357" y="5168269"/>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“Samsung WB350F back” </a:t>
            </a:r>
            <a:r>
              <a:rPr lang="en-GB" altLang="en-US" sz="500" dirty="0" smtClean="0">
                <a:latin typeface="Tuffy-TTF" panose="020B0603060100000000" pitchFamily="34" charset="0"/>
                <a:ea typeface="Tuffy" panose="020B0603060100000000" pitchFamily="34" charset="0"/>
                <a:cs typeface="Arial" panose="020B0604020202020204" pitchFamily="34" charset="0"/>
              </a:rPr>
              <a:t>by Cody Logan licensed under </a:t>
            </a:r>
            <a:r>
              <a:rPr lang="en-GB" altLang="en-US" sz="500" b="1" dirty="0" smtClean="0">
                <a:latin typeface="Tuffy-TTF" panose="020B0603060100000000" pitchFamily="34" charset="0"/>
                <a:ea typeface="Tuffy" panose="020B0603060100000000" pitchFamily="34" charset="0"/>
                <a:cs typeface="Arial" panose="020B0604020202020204" pitchFamily="34" charset="0"/>
                <a:hlinkClick r:id="rId6"/>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195373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Future</a:t>
            </a:r>
          </a:p>
        </p:txBody>
      </p:sp>
      <p:sp>
        <p:nvSpPr>
          <p:cNvPr id="3" name="Rectangle 2"/>
          <p:cNvSpPr/>
          <p:nvPr/>
        </p:nvSpPr>
        <p:spPr>
          <a:xfrm>
            <a:off x="603253" y="1606898"/>
            <a:ext cx="7973480" cy="4951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Camera technology has rapidly advanced in the last few decades.</a:t>
            </a:r>
          </a:p>
        </p:txBody>
      </p:sp>
      <p:sp>
        <p:nvSpPr>
          <p:cNvPr id="4" name="Rectangle 3"/>
          <p:cNvSpPr/>
          <p:nvPr/>
        </p:nvSpPr>
        <p:spPr>
          <a:xfrm>
            <a:off x="603253" y="2235703"/>
            <a:ext cx="7973480"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What do you think the future holds for cameras? </a:t>
            </a:r>
          </a:p>
        </p:txBody>
      </p:sp>
      <p:sp>
        <p:nvSpPr>
          <p:cNvPr id="5" name="Rectangle 4"/>
          <p:cNvSpPr/>
          <p:nvPr/>
        </p:nvSpPr>
        <p:spPr>
          <a:xfrm>
            <a:off x="603252" y="2864508"/>
            <a:ext cx="7973480" cy="4951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What will be the next major breakthrough in photography?</a:t>
            </a:r>
          </a:p>
        </p:txBody>
      </p:sp>
      <p:grpSp>
        <p:nvGrpSpPr>
          <p:cNvPr id="19" name="Group 18"/>
          <p:cNvGrpSpPr/>
          <p:nvPr/>
        </p:nvGrpSpPr>
        <p:grpSpPr>
          <a:xfrm>
            <a:off x="1051985" y="3455400"/>
            <a:ext cx="6883399" cy="2727918"/>
            <a:chOff x="1051985" y="3455400"/>
            <a:chExt cx="6883399" cy="2727918"/>
          </a:xfrm>
        </p:grpSpPr>
        <p:grpSp>
          <p:nvGrpSpPr>
            <p:cNvPr id="15" name="Group 14"/>
            <p:cNvGrpSpPr/>
            <p:nvPr/>
          </p:nvGrpSpPr>
          <p:grpSpPr>
            <a:xfrm>
              <a:off x="1051985" y="3455400"/>
              <a:ext cx="6883399" cy="2727918"/>
              <a:chOff x="1051985" y="3455400"/>
              <a:chExt cx="6883399" cy="2727918"/>
            </a:xfrm>
          </p:grpSpPr>
          <p:grpSp>
            <p:nvGrpSpPr>
              <p:cNvPr id="12" name="Group 11"/>
              <p:cNvGrpSpPr/>
              <p:nvPr/>
            </p:nvGrpSpPr>
            <p:grpSpPr>
              <a:xfrm>
                <a:off x="1051985" y="3455401"/>
                <a:ext cx="2243667" cy="2727917"/>
                <a:chOff x="1051985" y="3455401"/>
                <a:chExt cx="2243667" cy="2727917"/>
              </a:xfrm>
            </p:grpSpPr>
            <p:sp>
              <p:nvSpPr>
                <p:cNvPr id="9" name="Rectangle 8"/>
                <p:cNvSpPr/>
                <p:nvPr/>
              </p:nvSpPr>
              <p:spPr>
                <a:xfrm>
                  <a:off x="1051985" y="3455401"/>
                  <a:ext cx="2243667" cy="27279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293979" y="3665454"/>
                  <a:ext cx="1759677" cy="2307810"/>
                </a:xfrm>
                <a:prstGeom prst="rect">
                  <a:avLst/>
                </a:prstGeom>
              </p:spPr>
            </p:pic>
          </p:grpSp>
          <p:grpSp>
            <p:nvGrpSpPr>
              <p:cNvPr id="13" name="Group 12"/>
              <p:cNvGrpSpPr/>
              <p:nvPr/>
            </p:nvGrpSpPr>
            <p:grpSpPr>
              <a:xfrm>
                <a:off x="3371851" y="3455401"/>
                <a:ext cx="2243667" cy="2727917"/>
                <a:chOff x="3371851" y="3455401"/>
                <a:chExt cx="2243667" cy="2727917"/>
              </a:xfrm>
            </p:grpSpPr>
            <p:sp>
              <p:nvSpPr>
                <p:cNvPr id="10" name="Rectangle 9"/>
                <p:cNvSpPr/>
                <p:nvPr/>
              </p:nvSpPr>
              <p:spPr>
                <a:xfrm>
                  <a:off x="3371851" y="3455401"/>
                  <a:ext cx="2243667" cy="27279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5399" y="4006512"/>
                  <a:ext cx="2036569" cy="1488821"/>
                </a:xfrm>
                <a:prstGeom prst="rect">
                  <a:avLst/>
                </a:prstGeom>
              </p:spPr>
            </p:pic>
          </p:grpSp>
          <p:grpSp>
            <p:nvGrpSpPr>
              <p:cNvPr id="14" name="Group 13"/>
              <p:cNvGrpSpPr/>
              <p:nvPr/>
            </p:nvGrpSpPr>
            <p:grpSpPr>
              <a:xfrm>
                <a:off x="5691717" y="3455400"/>
                <a:ext cx="2243667" cy="2727917"/>
                <a:chOff x="5691717" y="3455400"/>
                <a:chExt cx="2243667" cy="2727917"/>
              </a:xfrm>
            </p:grpSpPr>
            <p:sp>
              <p:nvSpPr>
                <p:cNvPr id="11" name="Rectangle 10"/>
                <p:cNvSpPr/>
                <p:nvPr/>
              </p:nvSpPr>
              <p:spPr>
                <a:xfrm>
                  <a:off x="5691717" y="3455400"/>
                  <a:ext cx="2243667" cy="27279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7414" y="3931183"/>
                  <a:ext cx="1060005" cy="1639480"/>
                </a:xfrm>
                <a:prstGeom prst="rect">
                  <a:avLst/>
                </a:prstGeom>
              </p:spPr>
            </p:pic>
          </p:grpSp>
        </p:gr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113804" y="4663341"/>
              <a:ext cx="646992" cy="312034"/>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5395570" y="4663341"/>
              <a:ext cx="646992" cy="312034"/>
            </a:xfrm>
            <a:prstGeom prst="rect">
              <a:avLst/>
            </a:prstGeom>
          </p:spPr>
        </p:pic>
      </p:grpSp>
    </p:spTree>
    <p:extLst>
      <p:ext uri="{BB962C8B-B14F-4D97-AF65-F5344CB8AC3E}">
        <p14:creationId xmlns:p14="http://schemas.microsoft.com/office/powerpoint/2010/main" val="140813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611312"/>
            <a:ext cx="7632700"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t>Do you have a camera?</a:t>
            </a:r>
          </a:p>
        </p:txBody>
      </p:sp>
      <p:sp>
        <p:nvSpPr>
          <p:cNvPr id="21" name="Title 20"/>
          <p:cNvSpPr>
            <a:spLocks noGrp="1"/>
          </p:cNvSpPr>
          <p:nvPr>
            <p:ph type="title"/>
          </p:nvPr>
        </p:nvSpPr>
        <p:spPr/>
        <p:txBody>
          <a:bodyPr/>
          <a:lstStyle/>
          <a:p>
            <a:r>
              <a:rPr lang="en-GB" sz="3600" dirty="0">
                <a:latin typeface="+mn-lt"/>
              </a:rPr>
              <a:t>Why Do We Use Cameras?</a:t>
            </a:r>
          </a:p>
        </p:txBody>
      </p:sp>
      <p:sp>
        <p:nvSpPr>
          <p:cNvPr id="6" name="Rectangle 5"/>
          <p:cNvSpPr/>
          <p:nvPr/>
        </p:nvSpPr>
        <p:spPr>
          <a:xfrm>
            <a:off x="755651" y="2244531"/>
            <a:ext cx="7632700" cy="4951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t>What does your camera look like?</a:t>
            </a:r>
          </a:p>
        </p:txBody>
      </p:sp>
      <p:sp>
        <p:nvSpPr>
          <p:cNvPr id="7" name="Rectangle 6"/>
          <p:cNvSpPr/>
          <p:nvPr/>
        </p:nvSpPr>
        <p:spPr>
          <a:xfrm>
            <a:off x="755651" y="2877750"/>
            <a:ext cx="7632700"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t>When do you use your camera?</a:t>
            </a:r>
          </a:p>
        </p:txBody>
      </p:sp>
      <p:sp>
        <p:nvSpPr>
          <p:cNvPr id="8" name="Rectangle 7"/>
          <p:cNvSpPr/>
          <p:nvPr/>
        </p:nvSpPr>
        <p:spPr>
          <a:xfrm>
            <a:off x="755651" y="3510969"/>
            <a:ext cx="7632700" cy="4951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t>Why do we take photographs?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986867" y="2991068"/>
            <a:ext cx="4556366" cy="4065540"/>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Before Cameras</a:t>
            </a:r>
          </a:p>
        </p:txBody>
      </p:sp>
      <p:sp>
        <p:nvSpPr>
          <p:cNvPr id="3" name="Rectangle 2"/>
          <p:cNvSpPr/>
          <p:nvPr/>
        </p:nvSpPr>
        <p:spPr>
          <a:xfrm>
            <a:off x="755651" y="1611312"/>
            <a:ext cx="7632700"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t>How did people record important events before photographs?</a:t>
            </a:r>
          </a:p>
        </p:txBody>
      </p:sp>
      <p:sp>
        <p:nvSpPr>
          <p:cNvPr id="4" name="Rectangle 3"/>
          <p:cNvSpPr/>
          <p:nvPr/>
        </p:nvSpPr>
        <p:spPr>
          <a:xfrm>
            <a:off x="755651" y="2225818"/>
            <a:ext cx="7632700" cy="4951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t>How do we know what people looked like before photographs?</a:t>
            </a:r>
          </a:p>
        </p:txBody>
      </p:sp>
      <p:sp>
        <p:nvSpPr>
          <p:cNvPr id="5" name="Rectangle 4"/>
          <p:cNvSpPr/>
          <p:nvPr/>
        </p:nvSpPr>
        <p:spPr>
          <a:xfrm>
            <a:off x="750885" y="2840324"/>
            <a:ext cx="7632700" cy="1049106"/>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t>Before photography, images were drawn, painted or etched. These were not as detailed as photographs, took time to produce and could be influenced by the artists style or bias.</a:t>
            </a:r>
          </a:p>
        </p:txBody>
      </p:sp>
      <p:pic>
        <p:nvPicPr>
          <p:cNvPr id="8" name="Picture 2" descr="Anne boley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5290" y="4119671"/>
            <a:ext cx="1408295" cy="1848386"/>
          </a:xfrm>
          <a:prstGeom prst="rect">
            <a:avLst/>
          </a:prstGeom>
          <a:noFill/>
          <a:ln w="12700">
            <a:solidFill>
              <a:srgbClr val="18A0DB"/>
            </a:solidFill>
          </a:ln>
          <a:extLst>
            <a:ext uri="{909E8E84-426E-40DD-AFC4-6F175D3DCCD1}">
              <a14:hiddenFill xmlns:a14="http://schemas.microsoft.com/office/drawing/2010/main">
                <a:solidFill>
                  <a:srgbClr val="FFFFFF"/>
                </a:solidFill>
              </a14:hiddenFill>
            </a:ext>
          </a:extLst>
        </p:spPr>
      </p:pic>
      <p:pic>
        <p:nvPicPr>
          <p:cNvPr id="9" name="Picture 6" descr="File:GreatFireOfLondon1666 VictorianEngravingAfterVisscher300dpi.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00" r="2096"/>
          <a:stretch/>
        </p:blipFill>
        <p:spPr bwMode="auto">
          <a:xfrm>
            <a:off x="3403600" y="4119671"/>
            <a:ext cx="3378199" cy="1848386"/>
          </a:xfrm>
          <a:prstGeom prst="rect">
            <a:avLst/>
          </a:prstGeom>
          <a:noFill/>
          <a:ln w="12700">
            <a:solidFill>
              <a:srgbClr val="18A0DB"/>
            </a:solidFill>
          </a:ln>
          <a:extLst>
            <a:ext uri="{909E8E84-426E-40DD-AFC4-6F175D3DCCD1}">
              <a14:hiddenFill xmlns:a14="http://schemas.microsoft.com/office/drawing/2010/main">
                <a:solidFill>
                  <a:srgbClr val="FFFFFF"/>
                </a:solidFill>
              </a14:hiddenFill>
            </a:ext>
          </a:extLst>
        </p:spPr>
      </p:pic>
      <p:pic>
        <p:nvPicPr>
          <p:cNvPr id="10" name="Picture 8" descr="File:A Short History of the World, p03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885" y="4119671"/>
            <a:ext cx="2456285" cy="1848386"/>
          </a:xfrm>
          <a:prstGeom prst="rect">
            <a:avLst/>
          </a:prstGeom>
          <a:noFill/>
          <a:ln w="12700">
            <a:solidFill>
              <a:srgbClr val="18A0DB"/>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23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Camera </a:t>
            </a:r>
            <a:r>
              <a:rPr lang="en-GB" dirty="0" err="1"/>
              <a:t>Obscura</a:t>
            </a:r>
            <a:endParaRPr lang="en-GB" dirty="0"/>
          </a:p>
        </p:txBody>
      </p:sp>
      <p:sp>
        <p:nvSpPr>
          <p:cNvPr id="3" name="Rectangle 2"/>
          <p:cNvSpPr/>
          <p:nvPr/>
        </p:nvSpPr>
        <p:spPr>
          <a:xfrm>
            <a:off x="611720" y="1473201"/>
            <a:ext cx="7897280"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Before the first cameras, experiments were performed using light trickery to form camera </a:t>
            </a:r>
            <a:r>
              <a:rPr lang="en-GB" dirty="0" err="1"/>
              <a:t>obscura</a:t>
            </a:r>
            <a:r>
              <a:rPr lang="en-GB" dirty="0"/>
              <a:t> images</a:t>
            </a:r>
            <a:r>
              <a:rPr lang="en-GB" dirty="0" smtClean="0"/>
              <a:t>.</a:t>
            </a:r>
            <a:endParaRPr lang="en-GB" dirty="0"/>
          </a:p>
        </p:txBody>
      </p:sp>
      <p:sp>
        <p:nvSpPr>
          <p:cNvPr id="12" name="Rectangle 11"/>
          <p:cNvSpPr/>
          <p:nvPr/>
        </p:nvSpPr>
        <p:spPr>
          <a:xfrm>
            <a:off x="618594" y="2339200"/>
            <a:ext cx="5934606" cy="18801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‘Camera </a:t>
            </a:r>
            <a:r>
              <a:rPr lang="en-GB" dirty="0" err="1"/>
              <a:t>obscura</a:t>
            </a:r>
            <a:r>
              <a:rPr lang="en-GB" dirty="0"/>
              <a:t>’ means ‘dark room’ in Latin.</a:t>
            </a:r>
          </a:p>
          <a:p>
            <a:r>
              <a:rPr lang="en-GB" dirty="0"/>
              <a:t>If something is lit by the sun and a small hole is drilled in the wall of a dark room in a building facing this, then all objects illuminated by the sun will send their images through the hole and will appear upside down on the wall facing the hole.</a:t>
            </a:r>
          </a:p>
        </p:txBody>
      </p:sp>
      <p:sp>
        <p:nvSpPr>
          <p:cNvPr id="13" name="Rectangle 12"/>
          <p:cNvSpPr/>
          <p:nvPr/>
        </p:nvSpPr>
        <p:spPr>
          <a:xfrm>
            <a:off x="618596" y="4313195"/>
            <a:ext cx="5934604" cy="1049106"/>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This technique was used for a variety of </a:t>
            </a:r>
            <a:r>
              <a:rPr lang="en-GB" smtClean="0"/>
              <a:t>purposes: to </a:t>
            </a:r>
            <a:r>
              <a:rPr lang="en-GB" dirty="0"/>
              <a:t>observe planets, moons and stars, to safely watch eclipses, as a drawing aid and entertainment. </a:t>
            </a:r>
          </a:p>
        </p:txBody>
      </p:sp>
      <p:sp>
        <p:nvSpPr>
          <p:cNvPr id="14" name="Rectangle 13"/>
          <p:cNvSpPr/>
          <p:nvPr/>
        </p:nvSpPr>
        <p:spPr>
          <a:xfrm>
            <a:off x="618593" y="5456193"/>
            <a:ext cx="7890405" cy="772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Later, the hole was replaced by a lens and larger images could be projected onto walls using this method.</a:t>
            </a:r>
          </a:p>
        </p:txBody>
      </p:sp>
      <p:pic>
        <p:nvPicPr>
          <p:cNvPr id="15" name="Picture 4" descr="File:1545 gemma frisius - camera-obscura-sonnenfinsternis 1545-650x3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741" y="2345921"/>
            <a:ext cx="1839258" cy="981935"/>
          </a:xfrm>
          <a:prstGeom prst="rect">
            <a:avLst/>
          </a:prstGeom>
          <a:noFill/>
          <a:ln w="12700">
            <a:solidFill>
              <a:srgbClr val="18A0DB"/>
            </a:solidFill>
          </a:ln>
          <a:extLst>
            <a:ext uri="{909E8E84-426E-40DD-AFC4-6F175D3DCCD1}">
              <a14:hiddenFill xmlns:a14="http://schemas.microsoft.com/office/drawing/2010/main">
                <a:solidFill>
                  <a:srgbClr val="FFFFFF"/>
                </a:solidFill>
              </a14:hiddenFill>
            </a:ext>
          </a:extLst>
        </p:spPr>
      </p:pic>
      <p:pic>
        <p:nvPicPr>
          <p:cNvPr id="16" name="Picture 6" descr="File:Camera obscura Pragu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712"/>
          <a:stretch/>
        </p:blipFill>
        <p:spPr bwMode="auto">
          <a:xfrm>
            <a:off x="6669741" y="3428469"/>
            <a:ext cx="1839259" cy="1420137"/>
          </a:xfrm>
          <a:prstGeom prst="rect">
            <a:avLst/>
          </a:prstGeom>
          <a:noFill/>
          <a:ln w="12700">
            <a:solidFill>
              <a:srgbClr val="18A0DB"/>
            </a:solidFill>
          </a:ln>
          <a:extLst>
            <a:ext uri="{909E8E84-426E-40DD-AFC4-6F175D3DCCD1}">
              <a14:hiddenFill xmlns:a14="http://schemas.microsoft.com/office/drawing/2010/main">
                <a:solidFill>
                  <a:srgbClr val="FFFFFF"/>
                </a:solidFill>
              </a14:hiddenFill>
            </a:ext>
          </a:extLst>
        </p:spPr>
      </p:pic>
      <p:sp>
        <p:nvSpPr>
          <p:cNvPr id="17" name="TextBox 21"/>
          <p:cNvSpPr txBox="1">
            <a:spLocks noChangeArrowheads="1"/>
          </p:cNvSpPr>
          <p:nvPr/>
        </p:nvSpPr>
        <p:spPr bwMode="auto">
          <a:xfrm>
            <a:off x="5828431" y="4916945"/>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smtClean="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rPr>
              <a:t>Camera </a:t>
            </a:r>
            <a:r>
              <a:rPr lang="en-GB" altLang="en-US" sz="500" b="1" dirty="0" err="1">
                <a:latin typeface="Tuffy-TTF" panose="020B0603060100000000" pitchFamily="34" charset="0"/>
                <a:ea typeface="Tuffy" panose="020B0603060100000000" pitchFamily="34" charset="0"/>
                <a:cs typeface="Arial" panose="020B0604020202020204" pitchFamily="34" charset="0"/>
              </a:rPr>
              <a:t>obscura</a:t>
            </a:r>
            <a:r>
              <a:rPr lang="en-GB" altLang="en-US" sz="500" b="1" dirty="0">
                <a:latin typeface="Tuffy-TTF" panose="020B0603060100000000" pitchFamily="34" charset="0"/>
                <a:ea typeface="Tuffy" panose="020B0603060100000000" pitchFamily="34" charset="0"/>
                <a:cs typeface="Arial" panose="020B0604020202020204" pitchFamily="34" charset="0"/>
              </a:rPr>
              <a:t> Prague</a:t>
            </a:r>
            <a:r>
              <a:rPr lang="en-GB" altLang="en-US" sz="500" dirty="0" smtClean="0">
                <a:latin typeface="Tuffy-TTF" panose="020B0603060100000000" pitchFamily="34" charset="0"/>
                <a:ea typeface="Tuffy" panose="020B0603060100000000" pitchFamily="34" charset="0"/>
                <a:cs typeface="Arial" panose="020B0604020202020204" pitchFamily="34" charset="0"/>
              </a:rPr>
              <a:t>” </a:t>
            </a:r>
            <a:r>
              <a:rPr lang="en-GB" altLang="en-US" sz="500" dirty="0">
                <a:latin typeface="Tuffy-TTF" panose="020B0603060100000000" pitchFamily="34" charset="0"/>
                <a:ea typeface="Tuffy" panose="020B0603060100000000" pitchFamily="34" charset="0"/>
                <a:cs typeface="Arial" panose="020B0604020202020204" pitchFamily="34" charset="0"/>
              </a:rPr>
              <a:t>by </a:t>
            </a:r>
            <a:r>
              <a:rPr lang="en-GB" altLang="en-US" sz="500" dirty="0" err="1" smtClean="0">
                <a:latin typeface="Tuffy-TTF" panose="020B0603060100000000" pitchFamily="34" charset="0"/>
                <a:ea typeface="Tuffy" panose="020B0603060100000000" pitchFamily="34" charset="0"/>
                <a:cs typeface="Arial" panose="020B0604020202020204" pitchFamily="34" charset="0"/>
              </a:rPr>
              <a:t>Gampe</a:t>
            </a:r>
            <a:r>
              <a:rPr lang="en-GB" altLang="en-US" sz="500" dirty="0" smtClean="0">
                <a:latin typeface="Tuffy-TTF" panose="020B0603060100000000" pitchFamily="34" charset="0"/>
                <a:ea typeface="Tuffy" panose="020B0603060100000000" pitchFamily="34" charset="0"/>
                <a:cs typeface="Arial" panose="020B0604020202020204" pitchFamily="34" charset="0"/>
              </a:rPr>
              <a:t> </a:t>
            </a:r>
            <a:r>
              <a:rPr lang="en-GB" altLang="en-US" sz="500" dirty="0">
                <a:latin typeface="Tuffy-TTF" panose="020B0603060100000000" pitchFamily="34" charset="0"/>
                <a:ea typeface="Tuffy" panose="020B0603060100000000" pitchFamily="34" charset="0"/>
                <a:cs typeface="Arial" panose="020B0604020202020204" pitchFamily="34" charset="0"/>
              </a:rPr>
              <a:t>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CC BY </a:t>
            </a:r>
            <a:r>
              <a:rPr lang="en-GB" altLang="en-US" sz="500" b="1" dirty="0" smtClean="0">
                <a:latin typeface="Tuffy-TTF" panose="020B0603060100000000" pitchFamily="34" charset="0"/>
                <a:ea typeface="Tuffy" panose="020B0603060100000000" pitchFamily="34" charset="0"/>
                <a:cs typeface="Arial" panose="020B0604020202020204" pitchFamily="34" charset="0"/>
                <a:hlinkClick r:id="rId4"/>
              </a:rPr>
              <a:t>3.0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384028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First Photographic Camera</a:t>
            </a:r>
          </a:p>
        </p:txBody>
      </p:sp>
      <p:sp>
        <p:nvSpPr>
          <p:cNvPr id="3" name="Rectangle 2"/>
          <p:cNvSpPr/>
          <p:nvPr/>
        </p:nvSpPr>
        <p:spPr>
          <a:xfrm>
            <a:off x="611719" y="1758667"/>
            <a:ext cx="5444835" cy="1880103"/>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smtClean="0"/>
              <a:t>Before photographic cameras, it was known that some materials, such as silver salts, darkened when exposed to sunlight. </a:t>
            </a:r>
          </a:p>
          <a:p>
            <a:r>
              <a:rPr lang="en-GB" dirty="0" smtClean="0"/>
              <a:t>Many people experimented with this idea, using different chemicals and exposing them to light to make a temporary picture. </a:t>
            </a:r>
          </a:p>
        </p:txBody>
      </p:sp>
      <p:pic>
        <p:nvPicPr>
          <p:cNvPr id="4" name="Picture 2" descr="https://upload.wikimedia.org/wikipedia/commons/d/dd/Joseph_Nic%C3%A9phore_Ni%C3%A9p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768" y="3432504"/>
            <a:ext cx="2266289" cy="2697962"/>
          </a:xfrm>
          <a:prstGeom prst="rect">
            <a:avLst/>
          </a:prstGeom>
          <a:noFill/>
          <a:ln w="12700">
            <a:solidFill>
              <a:srgbClr val="18A0DB"/>
            </a:solidFill>
          </a:ln>
          <a:extLst>
            <a:ext uri="{909E8E84-426E-40DD-AFC4-6F175D3DCCD1}">
              <a14:hiddenFill xmlns:a14="http://schemas.microsoft.com/office/drawing/2010/main">
                <a:solidFill>
                  <a:srgbClr val="FFFFFF"/>
                </a:solidFill>
              </a14:hiddenFill>
            </a:ext>
          </a:extLst>
        </p:spPr>
      </p:pic>
      <p:pic>
        <p:nvPicPr>
          <p:cNvPr id="5" name="Picture 4" descr="File:View from the Window at Le Gras, Joseph NicÃ©phore NiÃ©p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3768" y="1758667"/>
            <a:ext cx="2266289" cy="1575072"/>
          </a:xfrm>
          <a:prstGeom prst="rect">
            <a:avLst/>
          </a:prstGeom>
          <a:noFill/>
          <a:ln w="12700">
            <a:solidFill>
              <a:srgbClr val="18A0DB"/>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611719" y="3924236"/>
            <a:ext cx="5444835" cy="21571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smtClean="0"/>
              <a:t>The </a:t>
            </a:r>
            <a:r>
              <a:rPr lang="en-GB" dirty="0"/>
              <a:t>first permanent photograph was made in 1825 by Joseph </a:t>
            </a:r>
            <a:r>
              <a:rPr lang="en-GB" dirty="0" err="1"/>
              <a:t>Nicéphore</a:t>
            </a:r>
            <a:r>
              <a:rPr lang="en-GB" dirty="0"/>
              <a:t> </a:t>
            </a:r>
            <a:r>
              <a:rPr lang="en-GB" dirty="0" err="1"/>
              <a:t>Niépce</a:t>
            </a:r>
            <a:r>
              <a:rPr lang="en-GB" dirty="0"/>
              <a:t> who took a photo of the view outside his window (see right). To do this, he used a wooden box and a sheet of pewter coated in bitumen.</a:t>
            </a:r>
          </a:p>
          <a:p>
            <a:r>
              <a:rPr lang="en-GB" dirty="0"/>
              <a:t>In order to capture the photograph, the pewter sheet had to be exposed to the sunlight for 8 hours.</a:t>
            </a:r>
          </a:p>
        </p:txBody>
      </p:sp>
    </p:spTree>
    <p:extLst>
      <p:ext uri="{BB962C8B-B14F-4D97-AF65-F5344CB8AC3E}">
        <p14:creationId xmlns:p14="http://schemas.microsoft.com/office/powerpoint/2010/main" val="247487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Daguerreotype Camera</a:t>
            </a:r>
          </a:p>
        </p:txBody>
      </p:sp>
      <p:sp>
        <p:nvSpPr>
          <p:cNvPr id="3" name="Rectangle 2"/>
          <p:cNvSpPr/>
          <p:nvPr/>
        </p:nvSpPr>
        <p:spPr>
          <a:xfrm>
            <a:off x="611718" y="2074280"/>
            <a:ext cx="5504423" cy="1603104"/>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After </a:t>
            </a:r>
            <a:r>
              <a:rPr lang="en-GB" dirty="0" err="1"/>
              <a:t>Niépce</a:t>
            </a:r>
            <a:r>
              <a:rPr lang="en-GB" dirty="0"/>
              <a:t> died, his partner Louis Daguerre kept experimenting with photography and in 1839, unveiled his daguerreotype camera.</a:t>
            </a:r>
          </a:p>
          <a:p>
            <a:r>
              <a:rPr lang="en-GB" dirty="0"/>
              <a:t>This camera had a removable glass screen which could be used to adjust the focus. </a:t>
            </a:r>
          </a:p>
        </p:txBody>
      </p:sp>
      <p:pic>
        <p:nvPicPr>
          <p:cNvPr id="4" name="Picture 2" descr="File:Susse FrÃ©re Daguerreotype camera 18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2911" y="4652690"/>
            <a:ext cx="1993506" cy="15879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ile:Louis Daguerr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143" y="1502023"/>
            <a:ext cx="2293042" cy="29348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01661" y="4652690"/>
            <a:ext cx="5514480" cy="1049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The daguerreotype was the first publicly available photographic process and was the most commonly used for around 20 years.</a:t>
            </a:r>
          </a:p>
        </p:txBody>
      </p:sp>
    </p:spTree>
    <p:extLst>
      <p:ext uri="{BB962C8B-B14F-4D97-AF65-F5344CB8AC3E}">
        <p14:creationId xmlns:p14="http://schemas.microsoft.com/office/powerpoint/2010/main" val="90265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Photographic Film Cameras</a:t>
            </a:r>
          </a:p>
        </p:txBody>
      </p:sp>
      <p:sp>
        <p:nvSpPr>
          <p:cNvPr id="3" name="Rectangle 2"/>
          <p:cNvSpPr/>
          <p:nvPr/>
        </p:nvSpPr>
        <p:spPr>
          <a:xfrm>
            <a:off x="918895" y="1611700"/>
            <a:ext cx="5244837" cy="18801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The first celluloid film camera was created in 1888 by George Eastman. His camera, called the ‘Kodak’, was a simple box camera with a fixed focus lens. It came loaded with enough film to take 100 photographs, then had to be sent back to the factory to be reloaded. </a:t>
            </a:r>
          </a:p>
        </p:txBody>
      </p:sp>
      <p:pic>
        <p:nvPicPr>
          <p:cNvPr id="4" name="Picture 2" descr="2014-365-233 The Basic Brownie Camera (14809795240).jpg"/>
          <p:cNvPicPr>
            <a:picLocks noChangeAspect="1" noChangeArrowheads="1"/>
          </p:cNvPicPr>
          <p:nvPr/>
        </p:nvPicPr>
        <p:blipFill rotWithShape="1">
          <a:blip r:embed="rId2">
            <a:extLst>
              <a:ext uri="{28A0092B-C50C-407E-A947-70E740481C1C}">
                <a14:useLocalDpi xmlns:a14="http://schemas.microsoft.com/office/drawing/2010/main" val="0"/>
              </a:ext>
            </a:extLst>
          </a:blip>
          <a:srcRect l="8999" t="7111" r="28648"/>
          <a:stretch/>
        </p:blipFill>
        <p:spPr bwMode="auto">
          <a:xfrm>
            <a:off x="6303953" y="1636734"/>
            <a:ext cx="1781714" cy="1769534"/>
          </a:xfrm>
          <a:prstGeom prst="rect">
            <a:avLst/>
          </a:prstGeom>
          <a:noFill/>
          <a:ln w="12700">
            <a:solidFill>
              <a:srgbClr val="18A0DB"/>
            </a:solidFill>
          </a:ln>
          <a:extLst>
            <a:ext uri="{909E8E84-426E-40DD-AFC4-6F175D3DCCD1}">
              <a14:hiddenFill xmlns:a14="http://schemas.microsoft.com/office/drawing/2010/main">
                <a:solidFill>
                  <a:srgbClr val="FFFFFF"/>
                </a:solidFill>
              </a14:hiddenFill>
            </a:ext>
          </a:extLst>
        </p:spPr>
      </p:pic>
      <p:pic>
        <p:nvPicPr>
          <p:cNvPr id="5" name="Picture 4" descr="File:Colorpictureofgeorgeastman.jpg"/>
          <p:cNvPicPr>
            <a:picLocks noChangeAspect="1" noChangeArrowheads="1"/>
          </p:cNvPicPr>
          <p:nvPr/>
        </p:nvPicPr>
        <p:blipFill rotWithShape="1">
          <a:blip r:embed="rId3">
            <a:extLst>
              <a:ext uri="{28A0092B-C50C-407E-A947-70E740481C1C}">
                <a14:useLocalDpi xmlns:a14="http://schemas.microsoft.com/office/drawing/2010/main" val="0"/>
              </a:ext>
            </a:extLst>
          </a:blip>
          <a:srcRect b="4704"/>
          <a:stretch/>
        </p:blipFill>
        <p:spPr bwMode="auto">
          <a:xfrm>
            <a:off x="6303952" y="3513139"/>
            <a:ext cx="1781715" cy="2548994"/>
          </a:xfrm>
          <a:prstGeom prst="rect">
            <a:avLst/>
          </a:prstGeom>
          <a:noFill/>
          <a:ln w="12700">
            <a:solidFill>
              <a:srgbClr val="18A0DB"/>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918895" y="3569801"/>
            <a:ext cx="5244837" cy="132610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In 1900, Eastman released the Brownie camera which also used film but could take more pictures and could be refilled using Kodak film rolls rather than being sent to the factory.</a:t>
            </a:r>
          </a:p>
        </p:txBody>
      </p:sp>
      <p:sp>
        <p:nvSpPr>
          <p:cNvPr id="9" name="Rectangle 8"/>
          <p:cNvSpPr/>
          <p:nvPr/>
        </p:nvSpPr>
        <p:spPr>
          <a:xfrm>
            <a:off x="918895" y="5027960"/>
            <a:ext cx="5244837" cy="1049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The Brownie proved incredibly popular due to simple controls and being cheap and continued selling well until the 1960s.</a:t>
            </a:r>
          </a:p>
        </p:txBody>
      </p:sp>
    </p:spTree>
    <p:extLst>
      <p:ext uri="{BB962C8B-B14F-4D97-AF65-F5344CB8AC3E}">
        <p14:creationId xmlns:p14="http://schemas.microsoft.com/office/powerpoint/2010/main" val="116762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Early Movie Cameras</a:t>
            </a:r>
          </a:p>
        </p:txBody>
      </p:sp>
      <p:sp>
        <p:nvSpPr>
          <p:cNvPr id="3" name="Rectangle 2"/>
          <p:cNvSpPr/>
          <p:nvPr/>
        </p:nvSpPr>
        <p:spPr>
          <a:xfrm>
            <a:off x="611720" y="1473201"/>
            <a:ext cx="6398679"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The development of photographic film meant that movie cameras were able to become a more widely available tool</a:t>
            </a:r>
            <a:r>
              <a:rPr lang="en-GB" dirty="0" smtClean="0"/>
              <a:t>.</a:t>
            </a:r>
            <a:endParaRPr lang="en-GB" dirty="0"/>
          </a:p>
        </p:txBody>
      </p:sp>
      <p:pic>
        <p:nvPicPr>
          <p:cNvPr id="4" name="Picture 2" descr="File:George malins z aeroskopem St Eloi.jpg"/>
          <p:cNvPicPr>
            <a:picLocks noChangeAspect="1" noChangeArrowheads="1"/>
          </p:cNvPicPr>
          <p:nvPr/>
        </p:nvPicPr>
        <p:blipFill rotWithShape="1">
          <a:blip r:embed="rId2">
            <a:extLst>
              <a:ext uri="{28A0092B-C50C-407E-A947-70E740481C1C}">
                <a14:useLocalDpi xmlns:a14="http://schemas.microsoft.com/office/drawing/2010/main" val="0"/>
              </a:ext>
            </a:extLst>
          </a:blip>
          <a:srcRect l="10327" r="10359"/>
          <a:stretch/>
        </p:blipFill>
        <p:spPr bwMode="auto">
          <a:xfrm>
            <a:off x="4798422" y="3738812"/>
            <a:ext cx="3564465" cy="2601002"/>
          </a:xfrm>
          <a:prstGeom prst="rect">
            <a:avLst/>
          </a:prstGeom>
          <a:noFill/>
          <a:ln w="12700">
            <a:solidFill>
              <a:srgbClr val="18A0DB"/>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11720" y="2467507"/>
            <a:ext cx="7751167" cy="1049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smtClean="0"/>
              <a:t>In </a:t>
            </a:r>
            <a:r>
              <a:rPr lang="en-GB" dirty="0"/>
              <a:t>1911, the </a:t>
            </a:r>
            <a:r>
              <a:rPr lang="en-GB" dirty="0" err="1"/>
              <a:t>Aeroscope</a:t>
            </a:r>
            <a:r>
              <a:rPr lang="en-GB" dirty="0"/>
              <a:t> became the first successful hand-held movie camera and could be operated with both hands meaning it could be used in more difficult situations, such as while in the air</a:t>
            </a:r>
            <a:r>
              <a:rPr lang="en-GB" dirty="0" smtClean="0"/>
              <a:t>.</a:t>
            </a:r>
            <a:endParaRPr lang="en-GB" dirty="0"/>
          </a:p>
        </p:txBody>
      </p:sp>
      <p:sp>
        <p:nvSpPr>
          <p:cNvPr id="6" name="Rectangle 5"/>
          <p:cNvSpPr/>
          <p:nvPr/>
        </p:nvSpPr>
        <p:spPr>
          <a:xfrm>
            <a:off x="611720" y="3738812"/>
            <a:ext cx="4067855" cy="132610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smtClean="0"/>
              <a:t>In </a:t>
            </a:r>
            <a:r>
              <a:rPr lang="en-GB" dirty="0"/>
              <a:t>1923, Eastman produced new 16mm film for producing motion pictures. It was widely used for home movies and for educational films.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7052" y="976048"/>
            <a:ext cx="1105835" cy="1266202"/>
          </a:xfrm>
          <a:prstGeom prst="rect">
            <a:avLst/>
          </a:prstGeom>
        </p:spPr>
      </p:pic>
      <p:sp>
        <p:nvSpPr>
          <p:cNvPr id="9" name="Rectangle 8"/>
          <p:cNvSpPr/>
          <p:nvPr/>
        </p:nvSpPr>
        <p:spPr>
          <a:xfrm>
            <a:off x="611719" y="5211141"/>
            <a:ext cx="4067855" cy="772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bg1"/>
                </a:solidFill>
              </a:rPr>
              <a:t>First World War soldiers with an </a:t>
            </a:r>
            <a:r>
              <a:rPr lang="en-GB" dirty="0" err="1">
                <a:solidFill>
                  <a:schemeClr val="bg1"/>
                </a:solidFill>
              </a:rPr>
              <a:t>Aeroscope</a:t>
            </a:r>
            <a:r>
              <a:rPr lang="en-GB" dirty="0">
                <a:solidFill>
                  <a:schemeClr val="bg1"/>
                </a:solidFill>
              </a:rPr>
              <a:t> camera.</a:t>
            </a:r>
            <a:endParaRPr lang="en-GB" dirty="0">
              <a:solidFill>
                <a:schemeClr val="bg1"/>
              </a:solidFill>
            </a:endParaRPr>
          </a:p>
        </p:txBody>
      </p:sp>
    </p:spTree>
    <p:extLst>
      <p:ext uri="{BB962C8B-B14F-4D97-AF65-F5344CB8AC3E}">
        <p14:creationId xmlns:p14="http://schemas.microsoft.com/office/powerpoint/2010/main" val="178620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35mm Film</a:t>
            </a:r>
          </a:p>
        </p:txBody>
      </p:sp>
      <p:sp>
        <p:nvSpPr>
          <p:cNvPr id="3" name="Rectangle 2"/>
          <p:cNvSpPr/>
          <p:nvPr/>
        </p:nvSpPr>
        <p:spPr>
          <a:xfrm>
            <a:off x="603253" y="1473201"/>
            <a:ext cx="6136213" cy="1049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Between 1905 and 1913, manufacturers started to develop and use 35mm film for still photography. The first 35mm cameras became available to the public in 1913</a:t>
            </a:r>
            <a:r>
              <a:rPr lang="en-GB" dirty="0" smtClean="0"/>
              <a:t>.</a:t>
            </a:r>
            <a:endParaRPr lang="en-GB" dirty="0"/>
          </a:p>
        </p:txBody>
      </p:sp>
      <p:sp>
        <p:nvSpPr>
          <p:cNvPr id="4" name="Rectangle 3"/>
          <p:cNvSpPr/>
          <p:nvPr/>
        </p:nvSpPr>
        <p:spPr>
          <a:xfrm>
            <a:off x="603253" y="2657396"/>
            <a:ext cx="5289547" cy="1880103"/>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smtClean="0"/>
              <a:t>Oskar </a:t>
            </a:r>
            <a:r>
              <a:rPr lang="en-GB" dirty="0" err="1"/>
              <a:t>Marnack</a:t>
            </a:r>
            <a:r>
              <a:rPr lang="en-GB" dirty="0"/>
              <a:t> experimented with using 35mm film to create a compact camera for public use. He created a prototype in 1913 but development was delayed due to the First World War. In </a:t>
            </a:r>
            <a:r>
              <a:rPr lang="en-GB" dirty="0" smtClean="0"/>
              <a:t>1923, </a:t>
            </a:r>
            <a:r>
              <a:rPr lang="en-GB" dirty="0"/>
              <a:t>he marketed the design and, as it proved popular, put it into production as the Leica I in 1925</a:t>
            </a:r>
            <a:r>
              <a:rPr lang="en-GB" dirty="0" smtClean="0"/>
              <a:t>.</a:t>
            </a:r>
            <a:endParaRPr lang="en-GB" dirty="0"/>
          </a:p>
        </p:txBody>
      </p:sp>
      <p:sp>
        <p:nvSpPr>
          <p:cNvPr id="5" name="Rectangle 4"/>
          <p:cNvSpPr/>
          <p:nvPr/>
        </p:nvSpPr>
        <p:spPr>
          <a:xfrm>
            <a:off x="603252" y="4671792"/>
            <a:ext cx="8006623" cy="1326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smtClean="0"/>
              <a:t>Many </a:t>
            </a:r>
            <a:r>
              <a:rPr lang="en-GB" dirty="0"/>
              <a:t>compact cameras that started to be developed at the time were still too expensive for many people. It wasn’t until the introduction of cheaper cameras years later, such as the Argus C3, that compact 35mm film cameras became popular. </a:t>
            </a:r>
          </a:p>
        </p:txBody>
      </p:sp>
      <p:pic>
        <p:nvPicPr>
          <p:cNvPr id="6" name="Picture 2" descr="File:Leica-I-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4163" y="1473201"/>
            <a:ext cx="1785712" cy="1032172"/>
          </a:xfrm>
          <a:prstGeom prst="rect">
            <a:avLst/>
          </a:prstGeom>
          <a:noFill/>
          <a:ln w="12700">
            <a:solidFill>
              <a:srgbClr val="18A0DB"/>
            </a:solidFill>
          </a:ln>
          <a:extLst>
            <a:ext uri="{909E8E84-426E-40DD-AFC4-6F175D3DCCD1}">
              <a14:hiddenFill xmlns:a14="http://schemas.microsoft.com/office/drawing/2010/main">
                <a:solidFill>
                  <a:srgbClr val="FFFFFF"/>
                </a:solidFill>
              </a14:hiddenFill>
            </a:ext>
          </a:extLst>
        </p:spPr>
      </p:pic>
      <p:pic>
        <p:nvPicPr>
          <p:cNvPr id="7" name="Picture 4" descr="File:Argus C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0721" y="2648133"/>
            <a:ext cx="2519154" cy="1889366"/>
          </a:xfrm>
          <a:prstGeom prst="rect">
            <a:avLst/>
          </a:prstGeom>
          <a:noFill/>
          <a:ln w="12700">
            <a:solidFill>
              <a:srgbClr val="18A0DB"/>
            </a:solidFill>
          </a:ln>
          <a:extLst>
            <a:ext uri="{909E8E84-426E-40DD-AFC4-6F175D3DCCD1}">
              <a14:hiddenFill xmlns:a14="http://schemas.microsoft.com/office/drawing/2010/main">
                <a:solidFill>
                  <a:srgbClr val="FFFFFF"/>
                </a:solidFill>
              </a14:hiddenFill>
            </a:ext>
          </a:extLst>
        </p:spPr>
      </p:pic>
      <p:sp>
        <p:nvSpPr>
          <p:cNvPr id="9" name="TextBox 21"/>
          <p:cNvSpPr txBox="1">
            <a:spLocks noChangeArrowheads="1"/>
          </p:cNvSpPr>
          <p:nvPr/>
        </p:nvSpPr>
        <p:spPr bwMode="auto">
          <a:xfrm>
            <a:off x="5892800" y="2513840"/>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smtClean="0">
                <a:latin typeface="Tuffy-TTF" panose="020B0603060100000000" pitchFamily="34" charset="0"/>
                <a:ea typeface="Tuffy" panose="020B0603060100000000" pitchFamily="34" charset="0"/>
                <a:cs typeface="Arial" panose="020B0604020202020204" pitchFamily="34" charset="0"/>
              </a:rPr>
              <a:t>“</a:t>
            </a:r>
            <a:r>
              <a:rPr lang="en-GB" altLang="en-US" sz="500" b="1" dirty="0" smtClean="0">
                <a:latin typeface="Tuffy-TTF" panose="020B0603060100000000" pitchFamily="34" charset="0"/>
                <a:ea typeface="Tuffy" panose="020B0603060100000000" pitchFamily="34" charset="0"/>
                <a:cs typeface="Arial" panose="020B0604020202020204" pitchFamily="34" charset="0"/>
              </a:rPr>
              <a:t>Leica-I-1</a:t>
            </a:r>
            <a:r>
              <a:rPr lang="en-GB" altLang="en-US" sz="500" dirty="0" smtClean="0">
                <a:latin typeface="Tuffy-TTF" panose="020B0603060100000000" pitchFamily="34" charset="0"/>
                <a:ea typeface="Tuffy" panose="020B0603060100000000" pitchFamily="34" charset="0"/>
                <a:cs typeface="Arial" panose="020B0604020202020204" pitchFamily="34" charset="0"/>
              </a:rPr>
              <a:t>” </a:t>
            </a:r>
            <a:r>
              <a:rPr lang="en-GB" altLang="en-US" sz="500" dirty="0">
                <a:latin typeface="Tuffy-TTF" panose="020B0603060100000000" pitchFamily="34" charset="0"/>
                <a:ea typeface="Tuffy" panose="020B0603060100000000" pitchFamily="34" charset="0"/>
                <a:cs typeface="Arial" panose="020B0604020202020204" pitchFamily="34" charset="0"/>
              </a:rPr>
              <a:t>by </a:t>
            </a:r>
            <a:r>
              <a:rPr lang="en-GB" altLang="en-US" sz="500" dirty="0" smtClean="0">
                <a:latin typeface="Tuffy-TTF" panose="020B0603060100000000" pitchFamily="34" charset="0"/>
                <a:ea typeface="Tuffy" panose="020B0603060100000000" pitchFamily="34" charset="0"/>
                <a:cs typeface="Arial" panose="020B0604020202020204" pitchFamily="34" charset="0"/>
              </a:rPr>
              <a:t>Rama </a:t>
            </a:r>
            <a:r>
              <a:rPr lang="en-GB" altLang="en-US" sz="500" dirty="0">
                <a:latin typeface="Tuffy-TTF" panose="020B0603060100000000" pitchFamily="34" charset="0"/>
                <a:ea typeface="Tuffy" panose="020B0603060100000000" pitchFamily="34" charset="0"/>
                <a:cs typeface="Arial" panose="020B0604020202020204" pitchFamily="34" charset="0"/>
              </a:rPr>
              <a:t>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CC BY </a:t>
            </a:r>
            <a:r>
              <a:rPr lang="en-GB" altLang="en-US" sz="500" b="1" dirty="0" smtClean="0">
                <a:latin typeface="Tuffy-TTF" panose="020B0603060100000000" pitchFamily="34" charset="0"/>
                <a:ea typeface="Tuffy" panose="020B0603060100000000" pitchFamily="34" charset="0"/>
                <a:cs typeface="Arial" panose="020B0604020202020204" pitchFamily="34" charset="0"/>
                <a:hlinkClick r:id="rId4"/>
              </a:rPr>
              <a:t>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
        <p:nvSpPr>
          <p:cNvPr id="10" name="TextBox 21"/>
          <p:cNvSpPr txBox="1">
            <a:spLocks noChangeArrowheads="1"/>
          </p:cNvSpPr>
          <p:nvPr/>
        </p:nvSpPr>
        <p:spPr bwMode="auto">
          <a:xfrm>
            <a:off x="5567843" y="4537499"/>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smtClean="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rPr>
              <a:t>Argus C3</a:t>
            </a:r>
            <a:r>
              <a:rPr lang="en-GB" altLang="en-US" sz="500" dirty="0" smtClean="0">
                <a:latin typeface="Tuffy-TTF" panose="020B0603060100000000" pitchFamily="34" charset="0"/>
                <a:ea typeface="Tuffy" panose="020B0603060100000000" pitchFamily="34" charset="0"/>
                <a:cs typeface="Arial" panose="020B0604020202020204" pitchFamily="34" charset="0"/>
              </a:rPr>
              <a:t>” </a:t>
            </a:r>
            <a:r>
              <a:rPr lang="en-GB" altLang="en-US" sz="500" dirty="0">
                <a:latin typeface="Tuffy-TTF" panose="020B0603060100000000" pitchFamily="34" charset="0"/>
                <a:ea typeface="Tuffy" panose="020B0603060100000000" pitchFamily="34" charset="0"/>
                <a:cs typeface="Arial" panose="020B0604020202020204" pitchFamily="34" charset="0"/>
              </a:rPr>
              <a:t>by </a:t>
            </a:r>
            <a:r>
              <a:rPr lang="en-GB" altLang="en-US" sz="500" dirty="0" err="1" smtClean="0">
                <a:latin typeface="Tuffy-TTF" panose="020B0603060100000000" pitchFamily="34" charset="0"/>
                <a:ea typeface="Tuffy" panose="020B0603060100000000" pitchFamily="34" charset="0"/>
                <a:cs typeface="Arial" panose="020B0604020202020204" pitchFamily="34" charset="0"/>
              </a:rPr>
              <a:t>Camerfiend</a:t>
            </a:r>
            <a:r>
              <a:rPr lang="en-GB" altLang="en-US" sz="500" dirty="0" smtClean="0">
                <a:latin typeface="Tuffy-TTF" panose="020B0603060100000000" pitchFamily="34" charset="0"/>
                <a:ea typeface="Tuffy" panose="020B0603060100000000" pitchFamily="34" charset="0"/>
                <a:cs typeface="Arial" panose="020B0604020202020204" pitchFamily="34" charset="0"/>
              </a:rPr>
              <a:t> </a:t>
            </a:r>
            <a:r>
              <a:rPr lang="en-GB" altLang="en-US" sz="500" dirty="0">
                <a:latin typeface="Tuffy-TTF" panose="020B0603060100000000" pitchFamily="34" charset="0"/>
                <a:ea typeface="Tuffy" panose="020B0603060100000000" pitchFamily="34" charset="0"/>
                <a:cs typeface="Arial" panose="020B0604020202020204" pitchFamily="34" charset="0"/>
              </a:rPr>
              <a:t>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CC BY </a:t>
            </a:r>
            <a:r>
              <a:rPr lang="en-GB" altLang="en-US" sz="500" b="1" dirty="0" smtClean="0">
                <a:latin typeface="Tuffy-TTF" panose="020B0603060100000000" pitchFamily="34" charset="0"/>
                <a:ea typeface="Tuffy" panose="020B0603060100000000" pitchFamily="34" charset="0"/>
                <a:cs typeface="Arial" panose="020B0604020202020204" pitchFamily="34" charset="0"/>
                <a:hlinkClick r:id="rId5"/>
              </a:rPr>
              <a:t>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297253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136</TotalTime>
  <Words>1332</Words>
  <Application>Microsoft Office PowerPoint</Application>
  <PresentationFormat>On-screen Show (4:3)</PresentationFormat>
  <Paragraphs>74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Twinkl</vt:lpstr>
      <vt:lpstr>Tuffy</vt:lpstr>
      <vt:lpstr>Arial</vt:lpstr>
      <vt:lpstr>Tuffy-TTF</vt:lpstr>
      <vt:lpstr>Calibri</vt:lpstr>
      <vt:lpstr>Office Theme</vt:lpstr>
      <vt:lpstr>PowerPoint Presentation</vt:lpstr>
      <vt:lpstr>Why Do We Use Cameras?</vt:lpstr>
      <vt:lpstr>Before Cameras</vt:lpstr>
      <vt:lpstr>Camera Obscura</vt:lpstr>
      <vt:lpstr>The First Photographic Camera</vt:lpstr>
      <vt:lpstr>Daguerreotype Camera</vt:lpstr>
      <vt:lpstr>Photographic Film Cameras</vt:lpstr>
      <vt:lpstr>Early Movie Cameras</vt:lpstr>
      <vt:lpstr>35mm Film</vt:lpstr>
      <vt:lpstr>Colour Photography</vt:lpstr>
      <vt:lpstr>SLR Cameras</vt:lpstr>
      <vt:lpstr>Instant Cameras</vt:lpstr>
      <vt:lpstr>Early Electronic Cameras</vt:lpstr>
      <vt:lpstr>Digital Cameras</vt:lpstr>
      <vt:lpstr>The Future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Kerekes</dc:creator>
  <cp:lastModifiedBy>Claire Kerekes</cp:lastModifiedBy>
  <cp:revision>15</cp:revision>
  <dcterms:created xsi:type="dcterms:W3CDTF">2019-05-16T07:46:22Z</dcterms:created>
  <dcterms:modified xsi:type="dcterms:W3CDTF">2019-05-20T07:20:24Z</dcterms:modified>
</cp:coreProperties>
</file>