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67" r:id="rId6"/>
    <p:sldId id="398" r:id="rId7"/>
    <p:sldId id="366" r:id="rId8"/>
    <p:sldId id="365" r:id="rId9"/>
    <p:sldId id="368" r:id="rId10"/>
    <p:sldId id="399" r:id="rId11"/>
    <p:sldId id="400" r:id="rId12"/>
    <p:sldId id="401" r:id="rId13"/>
    <p:sldId id="402" r:id="rId14"/>
    <p:sldId id="360" r:id="rId15"/>
    <p:sldId id="387" r:id="rId16"/>
    <p:sldId id="385" r:id="rId17"/>
    <p:sldId id="388" r:id="rId18"/>
    <p:sldId id="403" r:id="rId19"/>
    <p:sldId id="404" r:id="rId20"/>
    <p:sldId id="405" r:id="rId21"/>
    <p:sldId id="355" r:id="rId22"/>
    <p:sldId id="391" r:id="rId23"/>
    <p:sldId id="389" r:id="rId24"/>
    <p:sldId id="406" r:id="rId25"/>
    <p:sldId id="40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460"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95972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9380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18008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49325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31/03/2019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0274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31/03/2019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61382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976731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95545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494696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08852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3040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31/03/2019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31/03/2019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2129165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f1a" TargetMode="External"/><Relationship Id="rId7"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hyperlink" Target="https://classroomsecrets.co.uk/halving-shapes-or-objects-year-1-fractions-free-resource-pack" TargetMode="External"/><Relationship Id="rId5" Type="http://schemas.openxmlformats.org/officeDocument/2006/relationships/hyperlink" Target="https://classroomsecrets.co.uk/category/maths/year-1/summer-block-2-fractions/" TargetMode="External"/><Relationship Id="rId4" Type="http://schemas.openxmlformats.org/officeDocument/2006/relationships/hyperlink" Target="https://classroomsecrets.co.uk/content-domain-filter/?fwp_contentdomain=1m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3">
            <a:extLst>
              <a:ext uri="{FF2B5EF4-FFF2-40B4-BE49-F238E27FC236}">
                <a16:creationId xmlns:a16="http://schemas.microsoft.com/office/drawing/2014/main" id="{CC799A33-FDA3-4932-ABD2-84DDB41E0D1E}"/>
              </a:ext>
            </a:extLst>
          </p:cNvPr>
          <p:cNvGrpSpPr>
            <a:grpSpLocks/>
          </p:cNvGrpSpPr>
          <p:nvPr/>
        </p:nvGrpSpPr>
        <p:grpSpPr bwMode="auto">
          <a:xfrm>
            <a:off x="0" y="6417869"/>
            <a:ext cx="1260476" cy="368300"/>
            <a:chOff x="1" y="6007"/>
            <a:chExt cx="794" cy="232"/>
          </a:xfrm>
        </p:grpSpPr>
        <p:pic>
          <p:nvPicPr>
            <p:cNvPr id="12" name="Picture 4">
              <a:extLst>
                <a:ext uri="{FF2B5EF4-FFF2-40B4-BE49-F238E27FC236}">
                  <a16:creationId xmlns:a16="http://schemas.microsoft.com/office/drawing/2014/main" id="{0808DF53-4444-43D7-A667-38CAFADDD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1BC98ED2-65AF-49B5-9C1C-EF7609DB884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marL="0" marR="0" lvl="0" indent="0" algn="l" defTabSz="457200" rtl="0" eaLnBrk="1" fontAlgn="auto" latinLnBrk="0" hangingPunct="1">
                <a:lnSpc>
                  <a:spcPct val="100000"/>
                </a:lnSpc>
                <a:spcBef>
                  <a:spcPts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5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mn-cs"/>
                </a:rPr>
                <a:t>© Classroom Secrets Limited 2019</a:t>
              </a:r>
            </a:p>
          </p:txBody>
        </p:sp>
      </p:grpSp>
      <p:sp>
        <p:nvSpPr>
          <p:cNvPr id="7" name="Rectangle 6">
            <a:extLst>
              <a:ext uri="{FF2B5EF4-FFF2-40B4-BE49-F238E27FC236}">
                <a16:creationId xmlns:a16="http://schemas.microsoft.com/office/drawing/2014/main" id="{C5F3CE03-C404-49F6-B3E8-803750F2A14D}"/>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F38742D0-A59A-4DFC-A7EE-2543823C2A65}"/>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35402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any shapes which are cut in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A170BFC7-00D2-4BF4-B817-03FD97C29F68}"/>
              </a:ext>
            </a:extLst>
          </p:cNvPr>
          <p:cNvSpPr/>
          <p:nvPr/>
        </p:nvSpPr>
        <p:spPr>
          <a:xfrm>
            <a:off x="985173" y="2350654"/>
            <a:ext cx="1412386" cy="2156400"/>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2">
            <a:extLst>
              <a:ext uri="{FF2B5EF4-FFF2-40B4-BE49-F238E27FC236}">
                <a16:creationId xmlns:a16="http://schemas.microsoft.com/office/drawing/2014/main" id="{635A25D8-EA3D-44CD-8621-EC8AA5688428}"/>
              </a:ext>
            </a:extLst>
          </p:cNvPr>
          <p:cNvSpPr/>
          <p:nvPr/>
        </p:nvSpPr>
        <p:spPr>
          <a:xfrm>
            <a:off x="3138237" y="2350800"/>
            <a:ext cx="2263912" cy="2156108"/>
          </a:xfrm>
          <a:prstGeom prst="pentagon">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7EFAA9B3-1FF6-42D5-8C72-02530AF2F861}"/>
              </a:ext>
            </a:extLst>
          </p:cNvPr>
          <p:cNvSpPr/>
          <p:nvPr/>
        </p:nvSpPr>
        <p:spPr>
          <a:xfrm>
            <a:off x="6142827" y="2350654"/>
            <a:ext cx="2016000" cy="2156400"/>
          </a:xfrm>
          <a:prstGeom prst="flowChartDelay">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295D1C8-8C3B-4073-B46C-E74733CF6077}"/>
              </a:ext>
            </a:extLst>
          </p:cNvPr>
          <p:cNvCxnSpPr>
            <a:stCxn id="5" idx="1"/>
            <a:endCxn id="5" idx="3"/>
          </p:cNvCxnSpPr>
          <p:nvPr/>
        </p:nvCxnSpPr>
        <p:spPr>
          <a:xfrm>
            <a:off x="6142827" y="3428854"/>
            <a:ext cx="20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4EC05D-B2ED-4BC6-A17C-2439FFAE1F71}"/>
              </a:ext>
            </a:extLst>
          </p:cNvPr>
          <p:cNvCxnSpPr>
            <a:cxnSpLocks/>
          </p:cNvCxnSpPr>
          <p:nvPr/>
        </p:nvCxnSpPr>
        <p:spPr>
          <a:xfrm flipH="1">
            <a:off x="3255667" y="3547068"/>
            <a:ext cx="20498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8A32B0-4FF9-468A-94C6-1D43B3543A26}"/>
              </a:ext>
            </a:extLst>
          </p:cNvPr>
          <p:cNvCxnSpPr>
            <a:cxnSpLocks/>
            <a:stCxn id="2" idx="2"/>
            <a:endCxn id="2" idx="0"/>
          </p:cNvCxnSpPr>
          <p:nvPr/>
        </p:nvCxnSpPr>
        <p:spPr>
          <a:xfrm flipV="1">
            <a:off x="1691366" y="2350654"/>
            <a:ext cx="0" cy="215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8231CBD-554A-4001-B721-6D511003A10A}"/>
              </a:ext>
            </a:extLst>
          </p:cNvPr>
          <p:cNvSpPr txBox="1"/>
          <p:nvPr/>
        </p:nvSpPr>
        <p:spPr>
          <a:xfrm>
            <a:off x="1539043"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5" name="TextBox 24">
            <a:extLst>
              <a:ext uri="{FF2B5EF4-FFF2-40B4-BE49-F238E27FC236}">
                <a16:creationId xmlns:a16="http://schemas.microsoft.com/office/drawing/2014/main" id="{5783CB90-B97D-4636-B473-B057B92AE612}"/>
              </a:ext>
            </a:extLst>
          </p:cNvPr>
          <p:cNvSpPr txBox="1"/>
          <p:nvPr/>
        </p:nvSpPr>
        <p:spPr>
          <a:xfrm>
            <a:off x="4117870"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6" name="TextBox 25">
            <a:extLst>
              <a:ext uri="{FF2B5EF4-FFF2-40B4-BE49-F238E27FC236}">
                <a16:creationId xmlns:a16="http://schemas.microsoft.com/office/drawing/2014/main" id="{DC0198CD-031D-40F6-A4CF-BE7E28F78C49}"/>
              </a:ext>
            </a:extLst>
          </p:cNvPr>
          <p:cNvSpPr txBox="1"/>
          <p:nvPr/>
        </p:nvSpPr>
        <p:spPr>
          <a:xfrm>
            <a:off x="6696697"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grpSp>
        <p:nvGrpSpPr>
          <p:cNvPr id="27" name="Group 3">
            <a:extLst>
              <a:ext uri="{FF2B5EF4-FFF2-40B4-BE49-F238E27FC236}">
                <a16:creationId xmlns:a16="http://schemas.microsoft.com/office/drawing/2014/main" id="{3997A70A-F486-4010-B6AF-4FAB4E57FD9E}"/>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E192C65A-1E6C-48C1-BF52-1C7C57556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A3A38825-36B6-42BB-A242-6C9B53F4AFB3}"/>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691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any shapes which are cut in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A170BFC7-00D2-4BF4-B817-03FD97C29F68}"/>
              </a:ext>
            </a:extLst>
          </p:cNvPr>
          <p:cNvSpPr/>
          <p:nvPr/>
        </p:nvSpPr>
        <p:spPr>
          <a:xfrm>
            <a:off x="985173" y="2350654"/>
            <a:ext cx="1412386" cy="2156400"/>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2">
            <a:extLst>
              <a:ext uri="{FF2B5EF4-FFF2-40B4-BE49-F238E27FC236}">
                <a16:creationId xmlns:a16="http://schemas.microsoft.com/office/drawing/2014/main" id="{635A25D8-EA3D-44CD-8621-EC8AA5688428}"/>
              </a:ext>
            </a:extLst>
          </p:cNvPr>
          <p:cNvSpPr/>
          <p:nvPr/>
        </p:nvSpPr>
        <p:spPr>
          <a:xfrm>
            <a:off x="3138237" y="2350800"/>
            <a:ext cx="2263912" cy="2156108"/>
          </a:xfrm>
          <a:prstGeom prst="pentagon">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7EFAA9B3-1FF6-42D5-8C72-02530AF2F861}"/>
              </a:ext>
            </a:extLst>
          </p:cNvPr>
          <p:cNvSpPr/>
          <p:nvPr/>
        </p:nvSpPr>
        <p:spPr>
          <a:xfrm>
            <a:off x="6142827" y="2350654"/>
            <a:ext cx="2016000" cy="2156400"/>
          </a:xfrm>
          <a:prstGeom prst="flowChartDelay">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295D1C8-8C3B-4073-B46C-E74733CF6077}"/>
              </a:ext>
            </a:extLst>
          </p:cNvPr>
          <p:cNvCxnSpPr>
            <a:stCxn id="5" idx="1"/>
            <a:endCxn id="5" idx="3"/>
          </p:cNvCxnSpPr>
          <p:nvPr/>
        </p:nvCxnSpPr>
        <p:spPr>
          <a:xfrm>
            <a:off x="6142827" y="3428854"/>
            <a:ext cx="20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4EC05D-B2ED-4BC6-A17C-2439FFAE1F71}"/>
              </a:ext>
            </a:extLst>
          </p:cNvPr>
          <p:cNvCxnSpPr>
            <a:cxnSpLocks/>
          </p:cNvCxnSpPr>
          <p:nvPr/>
        </p:nvCxnSpPr>
        <p:spPr>
          <a:xfrm flipH="1">
            <a:off x="3255667" y="3547068"/>
            <a:ext cx="20498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8A32B0-4FF9-468A-94C6-1D43B3543A26}"/>
              </a:ext>
            </a:extLst>
          </p:cNvPr>
          <p:cNvCxnSpPr>
            <a:cxnSpLocks/>
            <a:stCxn id="2" idx="2"/>
            <a:endCxn id="2" idx="0"/>
          </p:cNvCxnSpPr>
          <p:nvPr/>
        </p:nvCxnSpPr>
        <p:spPr>
          <a:xfrm flipV="1">
            <a:off x="1691366" y="2350654"/>
            <a:ext cx="0" cy="215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88EE095-4067-4207-B254-4F4B8F0F487F}"/>
              </a:ext>
            </a:extLst>
          </p:cNvPr>
          <p:cNvSpPr/>
          <p:nvPr/>
        </p:nvSpPr>
        <p:spPr>
          <a:xfrm>
            <a:off x="606144" y="1702304"/>
            <a:ext cx="2170444" cy="34530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8C6C9C5-E83F-4D58-85DE-21FEB23586FA}"/>
              </a:ext>
            </a:extLst>
          </p:cNvPr>
          <p:cNvSpPr/>
          <p:nvPr/>
        </p:nvSpPr>
        <p:spPr>
          <a:xfrm>
            <a:off x="5763890" y="1702303"/>
            <a:ext cx="2525999" cy="34530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6DCBF40-E082-4A48-81A3-690CCE59B74D}"/>
              </a:ext>
            </a:extLst>
          </p:cNvPr>
          <p:cNvSpPr txBox="1"/>
          <p:nvPr/>
        </p:nvSpPr>
        <p:spPr>
          <a:xfrm>
            <a:off x="1539043" y="4616313"/>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A</a:t>
            </a:r>
          </a:p>
        </p:txBody>
      </p:sp>
      <p:sp>
        <p:nvSpPr>
          <p:cNvPr id="16" name="TextBox 15">
            <a:extLst>
              <a:ext uri="{FF2B5EF4-FFF2-40B4-BE49-F238E27FC236}">
                <a16:creationId xmlns:a16="http://schemas.microsoft.com/office/drawing/2014/main" id="{1A18923C-8E30-4014-BA57-E758FB4008B9}"/>
              </a:ext>
            </a:extLst>
          </p:cNvPr>
          <p:cNvSpPr txBox="1"/>
          <p:nvPr/>
        </p:nvSpPr>
        <p:spPr>
          <a:xfrm>
            <a:off x="4117870" y="4616313"/>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17" name="TextBox 16">
            <a:extLst>
              <a:ext uri="{FF2B5EF4-FFF2-40B4-BE49-F238E27FC236}">
                <a16:creationId xmlns:a16="http://schemas.microsoft.com/office/drawing/2014/main" id="{CD9C5525-006B-40B2-A93B-60912A8CB5C0}"/>
              </a:ext>
            </a:extLst>
          </p:cNvPr>
          <p:cNvSpPr txBox="1"/>
          <p:nvPr/>
        </p:nvSpPr>
        <p:spPr>
          <a:xfrm>
            <a:off x="6696697" y="4616313"/>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C</a:t>
            </a:r>
          </a:p>
        </p:txBody>
      </p:sp>
      <p:grpSp>
        <p:nvGrpSpPr>
          <p:cNvPr id="20" name="Group 3">
            <a:extLst>
              <a:ext uri="{FF2B5EF4-FFF2-40B4-BE49-F238E27FC236}">
                <a16:creationId xmlns:a16="http://schemas.microsoft.com/office/drawing/2014/main" id="{0D3620E2-C7B0-41F8-9F53-7AF8BD7AC647}"/>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6620EDA9-0175-40A2-871F-C416D1DA9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7B20C2B2-D58A-4C3C-8F91-94D6C477D28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75918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half of each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B3A72515-F294-44A4-9A64-B20B8F59D89D}"/>
              </a:ext>
            </a:extLst>
          </p:cNvPr>
          <p:cNvGrpSpPr/>
          <p:nvPr/>
        </p:nvGrpSpPr>
        <p:grpSpPr>
          <a:xfrm>
            <a:off x="1022024" y="2391394"/>
            <a:ext cx="7099926" cy="1980000"/>
            <a:chOff x="619850" y="2604655"/>
            <a:chExt cx="6454487" cy="1800000"/>
          </a:xfrm>
        </p:grpSpPr>
        <p:sp>
          <p:nvSpPr>
            <p:cNvPr id="11" name="Rectangle 10">
              <a:extLst>
                <a:ext uri="{FF2B5EF4-FFF2-40B4-BE49-F238E27FC236}">
                  <a16:creationId xmlns:a16="http://schemas.microsoft.com/office/drawing/2014/main" id="{2E2816EB-78DB-4E27-ABFB-EE12D0507AC4}"/>
                </a:ext>
              </a:extLst>
            </p:cNvPr>
            <p:cNvSpPr/>
            <p:nvPr/>
          </p:nvSpPr>
          <p:spPr>
            <a:xfrm>
              <a:off x="619850" y="2604655"/>
              <a:ext cx="1800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7BCF76E-DBCD-42BF-9E73-4832C85A9886}"/>
                </a:ext>
              </a:extLst>
            </p:cNvPr>
            <p:cNvSpPr/>
            <p:nvPr/>
          </p:nvSpPr>
          <p:spPr>
            <a:xfrm>
              <a:off x="2947096" y="2604655"/>
              <a:ext cx="1800000" cy="180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7EC773A8-22ED-425E-BCB0-7CE74C87D6D2}"/>
                </a:ext>
              </a:extLst>
            </p:cNvPr>
            <p:cNvSpPr/>
            <p:nvPr/>
          </p:nvSpPr>
          <p:spPr>
            <a:xfrm>
              <a:off x="5274337" y="2604655"/>
              <a:ext cx="1800000" cy="180000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3">
            <a:extLst>
              <a:ext uri="{FF2B5EF4-FFF2-40B4-BE49-F238E27FC236}">
                <a16:creationId xmlns:a16="http://schemas.microsoft.com/office/drawing/2014/main" id="{23F872AC-6A81-40D6-A5E7-D1DF1DB4E1D5}"/>
              </a:ext>
            </a:extLst>
          </p:cNvPr>
          <p:cNvGrpSpPr>
            <a:grpSpLocks/>
          </p:cNvGrpSpPr>
          <p:nvPr/>
        </p:nvGrpSpPr>
        <p:grpSpPr bwMode="auto">
          <a:xfrm>
            <a:off x="0" y="6417869"/>
            <a:ext cx="1260476" cy="368300"/>
            <a:chOff x="1" y="6007"/>
            <a:chExt cx="794" cy="232"/>
          </a:xfrm>
        </p:grpSpPr>
        <p:pic>
          <p:nvPicPr>
            <p:cNvPr id="15" name="Picture 4">
              <a:extLst>
                <a:ext uri="{FF2B5EF4-FFF2-40B4-BE49-F238E27FC236}">
                  <a16:creationId xmlns:a16="http://schemas.microsoft.com/office/drawing/2014/main" id="{AE5B40EE-57FE-4051-99E8-38DEF8262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5">
              <a:extLst>
                <a:ext uri="{FF2B5EF4-FFF2-40B4-BE49-F238E27FC236}">
                  <a16:creationId xmlns:a16="http://schemas.microsoft.com/office/drawing/2014/main" id="{E87C67D4-2F8F-4447-8118-416765670DFC}"/>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0070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8"/>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292" y="27331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half of each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B3A72515-F294-44A4-9A64-B20B8F59D89D}"/>
              </a:ext>
            </a:extLst>
          </p:cNvPr>
          <p:cNvGrpSpPr/>
          <p:nvPr/>
        </p:nvGrpSpPr>
        <p:grpSpPr>
          <a:xfrm>
            <a:off x="1022024" y="2391394"/>
            <a:ext cx="7099926" cy="1980000"/>
            <a:chOff x="619850" y="2604655"/>
            <a:chExt cx="6454487" cy="1800000"/>
          </a:xfrm>
        </p:grpSpPr>
        <p:sp>
          <p:nvSpPr>
            <p:cNvPr id="11" name="Rectangle 10">
              <a:extLst>
                <a:ext uri="{FF2B5EF4-FFF2-40B4-BE49-F238E27FC236}">
                  <a16:creationId xmlns:a16="http://schemas.microsoft.com/office/drawing/2014/main" id="{2E2816EB-78DB-4E27-ABFB-EE12D0507AC4}"/>
                </a:ext>
              </a:extLst>
            </p:cNvPr>
            <p:cNvSpPr/>
            <p:nvPr/>
          </p:nvSpPr>
          <p:spPr>
            <a:xfrm>
              <a:off x="619850" y="2604655"/>
              <a:ext cx="1800000" cy="180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7BCF76E-DBCD-42BF-9E73-4832C85A9886}"/>
                </a:ext>
              </a:extLst>
            </p:cNvPr>
            <p:cNvSpPr/>
            <p:nvPr/>
          </p:nvSpPr>
          <p:spPr>
            <a:xfrm>
              <a:off x="2947096" y="2604655"/>
              <a:ext cx="1800000" cy="180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7EC773A8-22ED-425E-BCB0-7CE74C87D6D2}"/>
                </a:ext>
              </a:extLst>
            </p:cNvPr>
            <p:cNvSpPr/>
            <p:nvPr/>
          </p:nvSpPr>
          <p:spPr>
            <a:xfrm>
              <a:off x="5274337" y="2604655"/>
              <a:ext cx="1800000" cy="180000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EAF6DCEC-877C-4F74-B965-1F2D3B15FE32}"/>
              </a:ext>
            </a:extLst>
          </p:cNvPr>
          <p:cNvSpPr/>
          <p:nvPr/>
        </p:nvSpPr>
        <p:spPr>
          <a:xfrm>
            <a:off x="1032072" y="2406001"/>
            <a:ext cx="1000048" cy="1954800"/>
          </a:xfrm>
          <a:prstGeom prst="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rtial Circle 2">
            <a:extLst>
              <a:ext uri="{FF2B5EF4-FFF2-40B4-BE49-F238E27FC236}">
                <a16:creationId xmlns:a16="http://schemas.microsoft.com/office/drawing/2014/main" id="{A0090E5D-7077-49B1-B8E3-E292A155FD0C}"/>
              </a:ext>
            </a:extLst>
          </p:cNvPr>
          <p:cNvSpPr/>
          <p:nvPr/>
        </p:nvSpPr>
        <p:spPr>
          <a:xfrm rot="10800000">
            <a:off x="3595568" y="2395966"/>
            <a:ext cx="1962000" cy="2064978"/>
          </a:xfrm>
          <a:prstGeom prst="pie">
            <a:avLst>
              <a:gd name="adj1" fmla="val 21547307"/>
              <a:gd name="adj2" fmla="val 10751370"/>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ight Triangle 3">
            <a:extLst>
              <a:ext uri="{FF2B5EF4-FFF2-40B4-BE49-F238E27FC236}">
                <a16:creationId xmlns:a16="http://schemas.microsoft.com/office/drawing/2014/main" id="{CFABC862-5EAA-483D-AEF5-269ECAEA9907}"/>
              </a:ext>
            </a:extLst>
          </p:cNvPr>
          <p:cNvSpPr/>
          <p:nvPr/>
        </p:nvSpPr>
        <p:spPr>
          <a:xfrm flipH="1">
            <a:off x="6167689" y="2420125"/>
            <a:ext cx="972000" cy="1943786"/>
          </a:xfrm>
          <a:prstGeom prst="rtTriangl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3">
            <a:extLst>
              <a:ext uri="{FF2B5EF4-FFF2-40B4-BE49-F238E27FC236}">
                <a16:creationId xmlns:a16="http://schemas.microsoft.com/office/drawing/2014/main" id="{C8592177-3A31-4204-B06D-3F96D4FCD4C5}"/>
              </a:ext>
            </a:extLst>
          </p:cNvPr>
          <p:cNvGrpSpPr>
            <a:grpSpLocks/>
          </p:cNvGrpSpPr>
          <p:nvPr/>
        </p:nvGrpSpPr>
        <p:grpSpPr bwMode="auto">
          <a:xfrm>
            <a:off x="0" y="6417869"/>
            <a:ext cx="1260476" cy="368300"/>
            <a:chOff x="1" y="6007"/>
            <a:chExt cx="794" cy="232"/>
          </a:xfrm>
        </p:grpSpPr>
        <p:pic>
          <p:nvPicPr>
            <p:cNvPr id="20" name="Picture 4">
              <a:extLst>
                <a:ext uri="{FF2B5EF4-FFF2-40B4-BE49-F238E27FC236}">
                  <a16:creationId xmlns:a16="http://schemas.microsoft.com/office/drawing/2014/main" id="{593E1F34-3F0D-48CD-B2D2-458B85D21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5">
              <a:extLst>
                <a:ext uri="{FF2B5EF4-FFF2-40B4-BE49-F238E27FC236}">
                  <a16:creationId xmlns:a16="http://schemas.microsoft.com/office/drawing/2014/main" id="{D8DE78E6-63D6-428E-818F-D132E59EFE6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54418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B6B64018-B11A-40F7-B55B-09AA5F0477EB}"/>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4ADA48E5-A223-4144-8B09-1BD367030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340CD56-7174-47DB-A75F-807F81DD16F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8" name="Picture 17">
            <a:extLst>
              <a:ext uri="{FF2B5EF4-FFF2-40B4-BE49-F238E27FC236}">
                <a16:creationId xmlns:a16="http://schemas.microsoft.com/office/drawing/2014/main" id="{227841A3-C0E1-4B28-B032-F77D5677F69A}"/>
              </a:ext>
            </a:extLst>
          </p:cNvPr>
          <p:cNvPicPr>
            <a:picLocks noChangeAspect="1"/>
          </p:cNvPicPr>
          <p:nvPr/>
        </p:nvPicPr>
        <p:blipFill>
          <a:blip r:embed="rId4"/>
          <a:stretch>
            <a:fillRect/>
          </a:stretch>
        </p:blipFill>
        <p:spPr>
          <a:xfrm>
            <a:off x="115438" y="150987"/>
            <a:ext cx="8913124" cy="6322100"/>
          </a:xfrm>
          <a:prstGeom prst="rect">
            <a:avLst/>
          </a:prstGeom>
        </p:spPr>
      </p:pic>
      <p:sp>
        <p:nvSpPr>
          <p:cNvPr id="23" name="Rectangle 22">
            <a:extLst>
              <a:ext uri="{FF2B5EF4-FFF2-40B4-BE49-F238E27FC236}">
                <a16:creationId xmlns:a16="http://schemas.microsoft.com/office/drawing/2014/main" id="{56E4701B-0011-4CAB-9367-2CCB0A6DD4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children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12C3BA13-A6D4-4973-9EED-E32EEA4DF9EB}"/>
              </a:ext>
            </a:extLst>
          </p:cNvPr>
          <p:cNvSpPr/>
          <p:nvPr/>
        </p:nvSpPr>
        <p:spPr>
          <a:xfrm>
            <a:off x="2490046" y="1572062"/>
            <a:ext cx="1005840" cy="100584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8">
            <a:extLst>
              <a:ext uri="{FF2B5EF4-FFF2-40B4-BE49-F238E27FC236}">
                <a16:creationId xmlns:a16="http://schemas.microsoft.com/office/drawing/2014/main" id="{AE440B1E-F3DE-454D-98B3-37CB3CF0E730}"/>
              </a:ext>
            </a:extLst>
          </p:cNvPr>
          <p:cNvSpPr/>
          <p:nvPr/>
        </p:nvSpPr>
        <p:spPr>
          <a:xfrm>
            <a:off x="5063847" y="1493618"/>
            <a:ext cx="2152227" cy="1162730"/>
          </a:xfrm>
          <a:prstGeom prst="wedgeRoundRectCallout">
            <a:avLst>
              <a:gd name="adj1" fmla="val -61913"/>
              <a:gd name="adj2" fmla="val -1074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There is only 1 </a:t>
            </a:r>
          </a:p>
          <a:p>
            <a:pPr algn="ctr"/>
            <a:r>
              <a:rPr lang="en-US" sz="2000" b="1" dirty="0">
                <a:solidFill>
                  <a:schemeClr val="tx1"/>
                </a:solidFill>
                <a:latin typeface="Century Gothic" panose="020B0502020202020204" pitchFamily="34" charset="0"/>
              </a:rPr>
              <a:t>way to cut my shape in half.</a:t>
            </a:r>
          </a:p>
        </p:txBody>
      </p:sp>
      <p:sp>
        <p:nvSpPr>
          <p:cNvPr id="26" name="Rounded Rectangular Callout 28">
            <a:extLst>
              <a:ext uri="{FF2B5EF4-FFF2-40B4-BE49-F238E27FC236}">
                <a16:creationId xmlns:a16="http://schemas.microsoft.com/office/drawing/2014/main" id="{0434A468-1732-4B86-90E6-2CD0A20EB985}"/>
              </a:ext>
            </a:extLst>
          </p:cNvPr>
          <p:cNvSpPr/>
          <p:nvPr/>
        </p:nvSpPr>
        <p:spPr>
          <a:xfrm>
            <a:off x="2449917" y="3260893"/>
            <a:ext cx="2152227" cy="1162730"/>
          </a:xfrm>
          <a:prstGeom prst="wedgeRoundRectCallout">
            <a:avLst>
              <a:gd name="adj1" fmla="val 63211"/>
              <a:gd name="adj2" fmla="val -124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have cut my shape in half.</a:t>
            </a:r>
          </a:p>
        </p:txBody>
      </p:sp>
      <p:sp>
        <p:nvSpPr>
          <p:cNvPr id="27" name="Moon 26">
            <a:extLst>
              <a:ext uri="{FF2B5EF4-FFF2-40B4-BE49-F238E27FC236}">
                <a16:creationId xmlns:a16="http://schemas.microsoft.com/office/drawing/2014/main" id="{8A3F47A0-8A5A-4729-B304-3BC7132B2901}"/>
              </a:ext>
            </a:extLst>
          </p:cNvPr>
          <p:cNvSpPr/>
          <p:nvPr/>
        </p:nvSpPr>
        <p:spPr>
          <a:xfrm>
            <a:off x="6379848" y="3175993"/>
            <a:ext cx="733530" cy="1322787"/>
          </a:xfrm>
          <a:prstGeom prst="mo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9B79DE5-4900-4B7A-A072-BF1C22F8C180}"/>
              </a:ext>
            </a:extLst>
          </p:cNvPr>
          <p:cNvSpPr txBox="1"/>
          <p:nvPr/>
        </p:nvSpPr>
        <p:spPr>
          <a:xfrm>
            <a:off x="3880726" y="2775464"/>
            <a:ext cx="683200" cy="369332"/>
          </a:xfrm>
          <a:prstGeom prst="rect">
            <a:avLst/>
          </a:prstGeom>
          <a:noFill/>
        </p:spPr>
        <p:txBody>
          <a:bodyPr wrap="none" rtlCol="0">
            <a:spAutoFit/>
          </a:bodyPr>
          <a:lstStyle/>
          <a:p>
            <a:r>
              <a:rPr lang="en-GB" b="1" dirty="0">
                <a:latin typeface="Century Gothic" panose="020B0502020202020204" pitchFamily="34" charset="0"/>
              </a:rPr>
              <a:t>Matt</a:t>
            </a:r>
          </a:p>
        </p:txBody>
      </p:sp>
      <p:sp>
        <p:nvSpPr>
          <p:cNvPr id="29" name="TextBox 28">
            <a:extLst>
              <a:ext uri="{FF2B5EF4-FFF2-40B4-BE49-F238E27FC236}">
                <a16:creationId xmlns:a16="http://schemas.microsoft.com/office/drawing/2014/main" id="{E5B5336C-01C5-43C9-8E65-05CF16941FC4}"/>
              </a:ext>
            </a:extLst>
          </p:cNvPr>
          <p:cNvSpPr txBox="1"/>
          <p:nvPr/>
        </p:nvSpPr>
        <p:spPr>
          <a:xfrm>
            <a:off x="5109197" y="4423623"/>
            <a:ext cx="803425" cy="369332"/>
          </a:xfrm>
          <a:prstGeom prst="rect">
            <a:avLst/>
          </a:prstGeom>
          <a:noFill/>
        </p:spPr>
        <p:txBody>
          <a:bodyPr wrap="none" rtlCol="0">
            <a:spAutoFit/>
          </a:bodyPr>
          <a:lstStyle/>
          <a:p>
            <a:r>
              <a:rPr lang="en-GB" b="1" dirty="0">
                <a:latin typeface="Century Gothic" panose="020B0502020202020204" pitchFamily="34" charset="0"/>
              </a:rPr>
              <a:t>Sandi</a:t>
            </a:r>
          </a:p>
        </p:txBody>
      </p:sp>
      <p:cxnSp>
        <p:nvCxnSpPr>
          <p:cNvPr id="30" name="Straight Connector 29">
            <a:extLst>
              <a:ext uri="{FF2B5EF4-FFF2-40B4-BE49-F238E27FC236}">
                <a16:creationId xmlns:a16="http://schemas.microsoft.com/office/drawing/2014/main" id="{9C98FEEC-D7F0-4AF9-9BA5-67B3B88E7A06}"/>
              </a:ext>
            </a:extLst>
          </p:cNvPr>
          <p:cNvCxnSpPr/>
          <p:nvPr/>
        </p:nvCxnSpPr>
        <p:spPr>
          <a:xfrm>
            <a:off x="6636081" y="3046246"/>
            <a:ext cx="0" cy="1582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20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B6B64018-B11A-40F7-B55B-09AA5F0477EB}"/>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4ADA48E5-A223-4144-8B09-1BD367030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340CD56-7174-47DB-A75F-807F81DD16F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8" name="Picture 17">
            <a:extLst>
              <a:ext uri="{FF2B5EF4-FFF2-40B4-BE49-F238E27FC236}">
                <a16:creationId xmlns:a16="http://schemas.microsoft.com/office/drawing/2014/main" id="{227841A3-C0E1-4B28-B032-F77D5677F69A}"/>
              </a:ext>
            </a:extLst>
          </p:cNvPr>
          <p:cNvPicPr>
            <a:picLocks noChangeAspect="1"/>
          </p:cNvPicPr>
          <p:nvPr/>
        </p:nvPicPr>
        <p:blipFill>
          <a:blip r:embed="rId4"/>
          <a:stretch>
            <a:fillRect/>
          </a:stretch>
        </p:blipFill>
        <p:spPr>
          <a:xfrm>
            <a:off x="115438" y="150987"/>
            <a:ext cx="8913124" cy="6322100"/>
          </a:xfrm>
          <a:prstGeom prst="rect">
            <a:avLst/>
          </a:prstGeom>
        </p:spPr>
      </p:pic>
      <p:sp>
        <p:nvSpPr>
          <p:cNvPr id="23" name="Rectangle 22">
            <a:extLst>
              <a:ext uri="{FF2B5EF4-FFF2-40B4-BE49-F238E27FC236}">
                <a16:creationId xmlns:a16="http://schemas.microsoft.com/office/drawing/2014/main" id="{56E4701B-0011-4CAB-9367-2CCB0A6DD4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children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Matt is not correct because…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Sandi is not correct because…</a:t>
            </a:r>
          </a:p>
          <a:p>
            <a:endParaRPr lang="en-GB" sz="20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12C3BA13-A6D4-4973-9EED-E32EEA4DF9EB}"/>
              </a:ext>
            </a:extLst>
          </p:cNvPr>
          <p:cNvSpPr/>
          <p:nvPr/>
        </p:nvSpPr>
        <p:spPr>
          <a:xfrm>
            <a:off x="2490046" y="1572062"/>
            <a:ext cx="1005840" cy="100584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8">
            <a:extLst>
              <a:ext uri="{FF2B5EF4-FFF2-40B4-BE49-F238E27FC236}">
                <a16:creationId xmlns:a16="http://schemas.microsoft.com/office/drawing/2014/main" id="{AE440B1E-F3DE-454D-98B3-37CB3CF0E730}"/>
              </a:ext>
            </a:extLst>
          </p:cNvPr>
          <p:cNvSpPr/>
          <p:nvPr/>
        </p:nvSpPr>
        <p:spPr>
          <a:xfrm>
            <a:off x="5063847" y="1493618"/>
            <a:ext cx="2152227" cy="1162730"/>
          </a:xfrm>
          <a:prstGeom prst="wedgeRoundRectCallout">
            <a:avLst>
              <a:gd name="adj1" fmla="val -61913"/>
              <a:gd name="adj2" fmla="val -1074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There is only 1 </a:t>
            </a:r>
          </a:p>
          <a:p>
            <a:pPr algn="ctr"/>
            <a:r>
              <a:rPr lang="en-US" sz="2000" b="1" dirty="0">
                <a:solidFill>
                  <a:schemeClr val="tx1"/>
                </a:solidFill>
                <a:latin typeface="Century Gothic" panose="020B0502020202020204" pitchFamily="34" charset="0"/>
              </a:rPr>
              <a:t>way to cut my shape in half.</a:t>
            </a:r>
          </a:p>
        </p:txBody>
      </p:sp>
      <p:sp>
        <p:nvSpPr>
          <p:cNvPr id="26" name="Rounded Rectangular Callout 28">
            <a:extLst>
              <a:ext uri="{FF2B5EF4-FFF2-40B4-BE49-F238E27FC236}">
                <a16:creationId xmlns:a16="http://schemas.microsoft.com/office/drawing/2014/main" id="{0434A468-1732-4B86-90E6-2CD0A20EB985}"/>
              </a:ext>
            </a:extLst>
          </p:cNvPr>
          <p:cNvSpPr/>
          <p:nvPr/>
        </p:nvSpPr>
        <p:spPr>
          <a:xfrm>
            <a:off x="2449917" y="3260893"/>
            <a:ext cx="2152227" cy="1162730"/>
          </a:xfrm>
          <a:prstGeom prst="wedgeRoundRectCallout">
            <a:avLst>
              <a:gd name="adj1" fmla="val 63211"/>
              <a:gd name="adj2" fmla="val -124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have cut my shape in half.</a:t>
            </a:r>
          </a:p>
        </p:txBody>
      </p:sp>
      <p:sp>
        <p:nvSpPr>
          <p:cNvPr id="27" name="Moon 26">
            <a:extLst>
              <a:ext uri="{FF2B5EF4-FFF2-40B4-BE49-F238E27FC236}">
                <a16:creationId xmlns:a16="http://schemas.microsoft.com/office/drawing/2014/main" id="{8A3F47A0-8A5A-4729-B304-3BC7132B2901}"/>
              </a:ext>
            </a:extLst>
          </p:cNvPr>
          <p:cNvSpPr/>
          <p:nvPr/>
        </p:nvSpPr>
        <p:spPr>
          <a:xfrm>
            <a:off x="6379848" y="3175993"/>
            <a:ext cx="733530" cy="1322787"/>
          </a:xfrm>
          <a:prstGeom prst="mo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9B79DE5-4900-4B7A-A072-BF1C22F8C180}"/>
              </a:ext>
            </a:extLst>
          </p:cNvPr>
          <p:cNvSpPr txBox="1"/>
          <p:nvPr/>
        </p:nvSpPr>
        <p:spPr>
          <a:xfrm>
            <a:off x="3880726" y="2775464"/>
            <a:ext cx="683200" cy="369332"/>
          </a:xfrm>
          <a:prstGeom prst="rect">
            <a:avLst/>
          </a:prstGeom>
          <a:noFill/>
        </p:spPr>
        <p:txBody>
          <a:bodyPr wrap="none" rtlCol="0">
            <a:spAutoFit/>
          </a:bodyPr>
          <a:lstStyle/>
          <a:p>
            <a:r>
              <a:rPr lang="en-GB" b="1" dirty="0">
                <a:latin typeface="Century Gothic" panose="020B0502020202020204" pitchFamily="34" charset="0"/>
              </a:rPr>
              <a:t>Matt</a:t>
            </a:r>
          </a:p>
        </p:txBody>
      </p:sp>
      <p:sp>
        <p:nvSpPr>
          <p:cNvPr id="29" name="TextBox 28">
            <a:extLst>
              <a:ext uri="{FF2B5EF4-FFF2-40B4-BE49-F238E27FC236}">
                <a16:creationId xmlns:a16="http://schemas.microsoft.com/office/drawing/2014/main" id="{E5B5336C-01C5-43C9-8E65-05CF16941FC4}"/>
              </a:ext>
            </a:extLst>
          </p:cNvPr>
          <p:cNvSpPr txBox="1"/>
          <p:nvPr/>
        </p:nvSpPr>
        <p:spPr>
          <a:xfrm>
            <a:off x="5109197" y="4423623"/>
            <a:ext cx="803425" cy="369332"/>
          </a:xfrm>
          <a:prstGeom prst="rect">
            <a:avLst/>
          </a:prstGeom>
          <a:noFill/>
        </p:spPr>
        <p:txBody>
          <a:bodyPr wrap="none" rtlCol="0">
            <a:spAutoFit/>
          </a:bodyPr>
          <a:lstStyle/>
          <a:p>
            <a:r>
              <a:rPr lang="en-GB" b="1" dirty="0">
                <a:latin typeface="Century Gothic" panose="020B0502020202020204" pitchFamily="34" charset="0"/>
              </a:rPr>
              <a:t>Sandi</a:t>
            </a:r>
          </a:p>
        </p:txBody>
      </p:sp>
      <p:cxnSp>
        <p:nvCxnSpPr>
          <p:cNvPr id="30" name="Straight Connector 29">
            <a:extLst>
              <a:ext uri="{FF2B5EF4-FFF2-40B4-BE49-F238E27FC236}">
                <a16:creationId xmlns:a16="http://schemas.microsoft.com/office/drawing/2014/main" id="{9C98FEEC-D7F0-4AF9-9BA5-67B3B88E7A06}"/>
              </a:ext>
            </a:extLst>
          </p:cNvPr>
          <p:cNvCxnSpPr/>
          <p:nvPr/>
        </p:nvCxnSpPr>
        <p:spPr>
          <a:xfrm>
            <a:off x="6636081" y="3046246"/>
            <a:ext cx="0" cy="1582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28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3">
            <a:extLst>
              <a:ext uri="{FF2B5EF4-FFF2-40B4-BE49-F238E27FC236}">
                <a16:creationId xmlns:a16="http://schemas.microsoft.com/office/drawing/2014/main" id="{B6B64018-B11A-40F7-B55B-09AA5F0477EB}"/>
              </a:ext>
            </a:extLst>
          </p:cNvPr>
          <p:cNvGrpSpPr>
            <a:grpSpLocks/>
          </p:cNvGrpSpPr>
          <p:nvPr/>
        </p:nvGrpSpPr>
        <p:grpSpPr bwMode="auto">
          <a:xfrm>
            <a:off x="0" y="6417869"/>
            <a:ext cx="1260476" cy="368300"/>
            <a:chOff x="1" y="6007"/>
            <a:chExt cx="794" cy="232"/>
          </a:xfrm>
        </p:grpSpPr>
        <p:pic>
          <p:nvPicPr>
            <p:cNvPr id="21" name="Picture 4">
              <a:extLst>
                <a:ext uri="{FF2B5EF4-FFF2-40B4-BE49-F238E27FC236}">
                  <a16:creationId xmlns:a16="http://schemas.microsoft.com/office/drawing/2014/main" id="{4ADA48E5-A223-4144-8B09-1BD367030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340CD56-7174-47DB-A75F-807F81DD16F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8" name="Picture 17">
            <a:extLst>
              <a:ext uri="{FF2B5EF4-FFF2-40B4-BE49-F238E27FC236}">
                <a16:creationId xmlns:a16="http://schemas.microsoft.com/office/drawing/2014/main" id="{227841A3-C0E1-4B28-B032-F77D5677F69A}"/>
              </a:ext>
            </a:extLst>
          </p:cNvPr>
          <p:cNvPicPr>
            <a:picLocks noChangeAspect="1"/>
          </p:cNvPicPr>
          <p:nvPr/>
        </p:nvPicPr>
        <p:blipFill>
          <a:blip r:embed="rId4"/>
          <a:stretch>
            <a:fillRect/>
          </a:stretch>
        </p:blipFill>
        <p:spPr>
          <a:xfrm>
            <a:off x="115438" y="150987"/>
            <a:ext cx="8913124" cy="6322100"/>
          </a:xfrm>
          <a:prstGeom prst="rect">
            <a:avLst/>
          </a:prstGeom>
        </p:spPr>
      </p:pic>
      <p:sp>
        <p:nvSpPr>
          <p:cNvPr id="23" name="Rectangle 22">
            <a:extLst>
              <a:ext uri="{FF2B5EF4-FFF2-40B4-BE49-F238E27FC236}">
                <a16:creationId xmlns:a16="http://schemas.microsoft.com/office/drawing/2014/main" id="{56E4701B-0011-4CAB-9367-2CCB0A6DD4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Are the children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Matt is not correct because it can be split vertically, horizontally and diagonally. </a:t>
            </a:r>
          </a:p>
          <a:p>
            <a:r>
              <a:rPr lang="en-GB" sz="2000" b="1" dirty="0">
                <a:solidFill>
                  <a:srgbClr val="FF0000"/>
                </a:solidFill>
                <a:latin typeface="Century Gothic" panose="020B0502020202020204" pitchFamily="34" charset="0"/>
              </a:rPr>
              <a:t>Sandi is not correct because it can only be split horizontally.</a:t>
            </a:r>
          </a:p>
          <a:p>
            <a:endParaRPr lang="en-GB" sz="2000" b="1"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12C3BA13-A6D4-4973-9EED-E32EEA4DF9EB}"/>
              </a:ext>
            </a:extLst>
          </p:cNvPr>
          <p:cNvSpPr/>
          <p:nvPr/>
        </p:nvSpPr>
        <p:spPr>
          <a:xfrm>
            <a:off x="2490046" y="1572062"/>
            <a:ext cx="1005840" cy="100584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8">
            <a:extLst>
              <a:ext uri="{FF2B5EF4-FFF2-40B4-BE49-F238E27FC236}">
                <a16:creationId xmlns:a16="http://schemas.microsoft.com/office/drawing/2014/main" id="{AE440B1E-F3DE-454D-98B3-37CB3CF0E730}"/>
              </a:ext>
            </a:extLst>
          </p:cNvPr>
          <p:cNvSpPr/>
          <p:nvPr/>
        </p:nvSpPr>
        <p:spPr>
          <a:xfrm>
            <a:off x="5063847" y="1493618"/>
            <a:ext cx="2152227" cy="1162730"/>
          </a:xfrm>
          <a:prstGeom prst="wedgeRoundRectCallout">
            <a:avLst>
              <a:gd name="adj1" fmla="val -61913"/>
              <a:gd name="adj2" fmla="val -1074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There is only 1 </a:t>
            </a:r>
          </a:p>
          <a:p>
            <a:pPr algn="ctr"/>
            <a:r>
              <a:rPr lang="en-US" sz="2000" b="1" dirty="0">
                <a:solidFill>
                  <a:schemeClr val="tx1"/>
                </a:solidFill>
                <a:latin typeface="Century Gothic" panose="020B0502020202020204" pitchFamily="34" charset="0"/>
              </a:rPr>
              <a:t>way to cut my shape in half.</a:t>
            </a:r>
          </a:p>
        </p:txBody>
      </p:sp>
      <p:sp>
        <p:nvSpPr>
          <p:cNvPr id="26" name="Rounded Rectangular Callout 28">
            <a:extLst>
              <a:ext uri="{FF2B5EF4-FFF2-40B4-BE49-F238E27FC236}">
                <a16:creationId xmlns:a16="http://schemas.microsoft.com/office/drawing/2014/main" id="{0434A468-1732-4B86-90E6-2CD0A20EB985}"/>
              </a:ext>
            </a:extLst>
          </p:cNvPr>
          <p:cNvSpPr/>
          <p:nvPr/>
        </p:nvSpPr>
        <p:spPr>
          <a:xfrm>
            <a:off x="2449917" y="3260893"/>
            <a:ext cx="2152227" cy="1162730"/>
          </a:xfrm>
          <a:prstGeom prst="wedgeRoundRectCallout">
            <a:avLst>
              <a:gd name="adj1" fmla="val 63211"/>
              <a:gd name="adj2" fmla="val -124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have cut my shape in half.</a:t>
            </a:r>
          </a:p>
        </p:txBody>
      </p:sp>
      <p:sp>
        <p:nvSpPr>
          <p:cNvPr id="27" name="Moon 26">
            <a:extLst>
              <a:ext uri="{FF2B5EF4-FFF2-40B4-BE49-F238E27FC236}">
                <a16:creationId xmlns:a16="http://schemas.microsoft.com/office/drawing/2014/main" id="{8A3F47A0-8A5A-4729-B304-3BC7132B2901}"/>
              </a:ext>
            </a:extLst>
          </p:cNvPr>
          <p:cNvSpPr/>
          <p:nvPr/>
        </p:nvSpPr>
        <p:spPr>
          <a:xfrm>
            <a:off x="6379848" y="3175993"/>
            <a:ext cx="733530" cy="1322787"/>
          </a:xfrm>
          <a:prstGeom prst="mo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9B79DE5-4900-4B7A-A072-BF1C22F8C180}"/>
              </a:ext>
            </a:extLst>
          </p:cNvPr>
          <p:cNvSpPr txBox="1"/>
          <p:nvPr/>
        </p:nvSpPr>
        <p:spPr>
          <a:xfrm>
            <a:off x="3880726" y="2775464"/>
            <a:ext cx="683200" cy="369332"/>
          </a:xfrm>
          <a:prstGeom prst="rect">
            <a:avLst/>
          </a:prstGeom>
          <a:noFill/>
        </p:spPr>
        <p:txBody>
          <a:bodyPr wrap="none" rtlCol="0">
            <a:spAutoFit/>
          </a:bodyPr>
          <a:lstStyle/>
          <a:p>
            <a:r>
              <a:rPr lang="en-GB" b="1" dirty="0">
                <a:latin typeface="Century Gothic" panose="020B0502020202020204" pitchFamily="34" charset="0"/>
              </a:rPr>
              <a:t>Matt</a:t>
            </a:r>
          </a:p>
        </p:txBody>
      </p:sp>
      <p:sp>
        <p:nvSpPr>
          <p:cNvPr id="29" name="TextBox 28">
            <a:extLst>
              <a:ext uri="{FF2B5EF4-FFF2-40B4-BE49-F238E27FC236}">
                <a16:creationId xmlns:a16="http://schemas.microsoft.com/office/drawing/2014/main" id="{E5B5336C-01C5-43C9-8E65-05CF16941FC4}"/>
              </a:ext>
            </a:extLst>
          </p:cNvPr>
          <p:cNvSpPr txBox="1"/>
          <p:nvPr/>
        </p:nvSpPr>
        <p:spPr>
          <a:xfrm>
            <a:off x="5109197" y="4423623"/>
            <a:ext cx="803425" cy="369332"/>
          </a:xfrm>
          <a:prstGeom prst="rect">
            <a:avLst/>
          </a:prstGeom>
          <a:noFill/>
        </p:spPr>
        <p:txBody>
          <a:bodyPr wrap="none" rtlCol="0">
            <a:spAutoFit/>
          </a:bodyPr>
          <a:lstStyle/>
          <a:p>
            <a:r>
              <a:rPr lang="en-GB" b="1" dirty="0">
                <a:latin typeface="Century Gothic" panose="020B0502020202020204" pitchFamily="34" charset="0"/>
              </a:rPr>
              <a:t>Sandi</a:t>
            </a:r>
          </a:p>
        </p:txBody>
      </p:sp>
      <p:cxnSp>
        <p:nvCxnSpPr>
          <p:cNvPr id="30" name="Straight Connector 29">
            <a:extLst>
              <a:ext uri="{FF2B5EF4-FFF2-40B4-BE49-F238E27FC236}">
                <a16:creationId xmlns:a16="http://schemas.microsoft.com/office/drawing/2014/main" id="{9C98FEEC-D7F0-4AF9-9BA5-67B3B88E7A06}"/>
              </a:ext>
            </a:extLst>
          </p:cNvPr>
          <p:cNvCxnSpPr/>
          <p:nvPr/>
        </p:nvCxnSpPr>
        <p:spPr>
          <a:xfrm>
            <a:off x="6636081" y="3046246"/>
            <a:ext cx="0" cy="1582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32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81091"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the hexagons to match their labels. </a:t>
            </a:r>
          </a:p>
          <a:p>
            <a:pPr lvl="0" algn="ctr"/>
            <a:endParaRPr lang="en-GB" sz="2000" b="1" dirty="0">
              <a:solidFill>
                <a:schemeClr val="tx1"/>
              </a:solidFill>
              <a:latin typeface="Century Gothic" panose="020B0502020202020204" pitchFamily="34" charset="0"/>
            </a:endParaRPr>
          </a:p>
        </p:txBody>
      </p:sp>
      <p:sp>
        <p:nvSpPr>
          <p:cNvPr id="3" name="Hexagon 2">
            <a:extLst>
              <a:ext uri="{FF2B5EF4-FFF2-40B4-BE49-F238E27FC236}">
                <a16:creationId xmlns:a16="http://schemas.microsoft.com/office/drawing/2014/main" id="{96F7DD80-5CFF-4415-AEC0-BFBC8840DC5B}"/>
              </a:ext>
            </a:extLst>
          </p:cNvPr>
          <p:cNvSpPr/>
          <p:nvPr/>
        </p:nvSpPr>
        <p:spPr>
          <a:xfrm>
            <a:off x="3440931" y="2102787"/>
            <a:ext cx="2273712" cy="1960098"/>
          </a:xfrm>
          <a:prstGeom prst="hex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BDEF5D0A-C9F9-466D-902D-B193BAE8851C}"/>
              </a:ext>
            </a:extLst>
          </p:cNvPr>
          <p:cNvSpPr/>
          <p:nvPr/>
        </p:nvSpPr>
        <p:spPr>
          <a:xfrm>
            <a:off x="724155" y="2102787"/>
            <a:ext cx="2273712" cy="1960098"/>
          </a:xfrm>
          <a:prstGeom prst="hex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28751537-0B67-440B-8A14-CE9E981A630E}"/>
              </a:ext>
            </a:extLst>
          </p:cNvPr>
          <p:cNvSpPr/>
          <p:nvPr/>
        </p:nvSpPr>
        <p:spPr>
          <a:xfrm>
            <a:off x="6157707" y="2102787"/>
            <a:ext cx="2273712" cy="1960098"/>
          </a:xfrm>
          <a:prstGeom prst="hex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9D16075-938B-4A95-9756-707308D8C56D}"/>
              </a:ext>
            </a:extLst>
          </p:cNvPr>
          <p:cNvSpPr txBox="1"/>
          <p:nvPr/>
        </p:nvSpPr>
        <p:spPr>
          <a:xfrm>
            <a:off x="1096573"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less than half</a:t>
            </a:r>
          </a:p>
        </p:txBody>
      </p:sp>
      <p:sp>
        <p:nvSpPr>
          <p:cNvPr id="13" name="TextBox 12">
            <a:extLst>
              <a:ext uri="{FF2B5EF4-FFF2-40B4-BE49-F238E27FC236}">
                <a16:creationId xmlns:a16="http://schemas.microsoft.com/office/drawing/2014/main" id="{76CDBAA9-5A1D-48BF-82F8-E118D72F660F}"/>
              </a:ext>
            </a:extLst>
          </p:cNvPr>
          <p:cNvSpPr txBox="1"/>
          <p:nvPr/>
        </p:nvSpPr>
        <p:spPr>
          <a:xfrm>
            <a:off x="3813350"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exactly</a:t>
            </a:r>
          </a:p>
          <a:p>
            <a:pPr algn="ctr"/>
            <a:r>
              <a:rPr lang="en-GB" sz="2000" b="1" dirty="0">
                <a:latin typeface="Century Gothic" panose="020B0502020202020204" pitchFamily="34" charset="0"/>
              </a:rPr>
              <a:t>half</a:t>
            </a:r>
          </a:p>
        </p:txBody>
      </p:sp>
      <p:sp>
        <p:nvSpPr>
          <p:cNvPr id="14" name="TextBox 13">
            <a:extLst>
              <a:ext uri="{FF2B5EF4-FFF2-40B4-BE49-F238E27FC236}">
                <a16:creationId xmlns:a16="http://schemas.microsoft.com/office/drawing/2014/main" id="{77C5A802-33EE-4B90-8DDA-F6735E6AAF5D}"/>
              </a:ext>
            </a:extLst>
          </p:cNvPr>
          <p:cNvSpPr txBox="1"/>
          <p:nvPr/>
        </p:nvSpPr>
        <p:spPr>
          <a:xfrm>
            <a:off x="6530126"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more than half</a:t>
            </a:r>
          </a:p>
        </p:txBody>
      </p:sp>
      <p:grpSp>
        <p:nvGrpSpPr>
          <p:cNvPr id="15" name="Group 3">
            <a:extLst>
              <a:ext uri="{FF2B5EF4-FFF2-40B4-BE49-F238E27FC236}">
                <a16:creationId xmlns:a16="http://schemas.microsoft.com/office/drawing/2014/main" id="{6184BA40-6F6A-4694-AEAF-901512FC1D56}"/>
              </a:ext>
            </a:extLst>
          </p:cNvPr>
          <p:cNvGrpSpPr>
            <a:grpSpLocks/>
          </p:cNvGrpSpPr>
          <p:nvPr/>
        </p:nvGrpSpPr>
        <p:grpSpPr bwMode="auto">
          <a:xfrm>
            <a:off x="0" y="6417869"/>
            <a:ext cx="1260476" cy="368300"/>
            <a:chOff x="1" y="6007"/>
            <a:chExt cx="794" cy="232"/>
          </a:xfrm>
        </p:grpSpPr>
        <p:pic>
          <p:nvPicPr>
            <p:cNvPr id="16" name="Picture 4">
              <a:extLst>
                <a:ext uri="{FF2B5EF4-FFF2-40B4-BE49-F238E27FC236}">
                  <a16:creationId xmlns:a16="http://schemas.microsoft.com/office/drawing/2014/main" id="{1A9CF4F9-237B-44CA-87A6-5338419FA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5">
              <a:extLst>
                <a:ext uri="{FF2B5EF4-FFF2-40B4-BE49-F238E27FC236}">
                  <a16:creationId xmlns:a16="http://schemas.microsoft.com/office/drawing/2014/main" id="{2C4364E9-D4CA-4FAF-A9F8-6FCB114DAFF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the hexagons to match their labels. </a:t>
            </a: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possible answers, for example:</a:t>
            </a:r>
          </a:p>
        </p:txBody>
      </p:sp>
      <p:sp>
        <p:nvSpPr>
          <p:cNvPr id="3" name="Hexagon 2">
            <a:extLst>
              <a:ext uri="{FF2B5EF4-FFF2-40B4-BE49-F238E27FC236}">
                <a16:creationId xmlns:a16="http://schemas.microsoft.com/office/drawing/2014/main" id="{96F7DD80-5CFF-4415-AEC0-BFBC8840DC5B}"/>
              </a:ext>
            </a:extLst>
          </p:cNvPr>
          <p:cNvSpPr/>
          <p:nvPr/>
        </p:nvSpPr>
        <p:spPr>
          <a:xfrm>
            <a:off x="3435144" y="2102787"/>
            <a:ext cx="2273712" cy="1960098"/>
          </a:xfrm>
          <a:prstGeom prst="hexagon">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BDEF5D0A-C9F9-466D-902D-B193BAE8851C}"/>
              </a:ext>
            </a:extLst>
          </p:cNvPr>
          <p:cNvSpPr/>
          <p:nvPr/>
        </p:nvSpPr>
        <p:spPr>
          <a:xfrm>
            <a:off x="718368" y="2102787"/>
            <a:ext cx="2273712" cy="1960098"/>
          </a:xfrm>
          <a:prstGeom prst="hexagon">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28751537-0B67-440B-8A14-CE9E981A630E}"/>
              </a:ext>
            </a:extLst>
          </p:cNvPr>
          <p:cNvSpPr/>
          <p:nvPr/>
        </p:nvSpPr>
        <p:spPr>
          <a:xfrm>
            <a:off x="6151920" y="2102787"/>
            <a:ext cx="2273712" cy="1960098"/>
          </a:xfrm>
          <a:prstGeom prst="hexagon">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9D16075-938B-4A95-9756-707308D8C56D}"/>
              </a:ext>
            </a:extLst>
          </p:cNvPr>
          <p:cNvSpPr txBox="1"/>
          <p:nvPr/>
        </p:nvSpPr>
        <p:spPr>
          <a:xfrm>
            <a:off x="1096573"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less than half</a:t>
            </a:r>
          </a:p>
        </p:txBody>
      </p:sp>
      <p:sp>
        <p:nvSpPr>
          <p:cNvPr id="13" name="TextBox 12">
            <a:extLst>
              <a:ext uri="{FF2B5EF4-FFF2-40B4-BE49-F238E27FC236}">
                <a16:creationId xmlns:a16="http://schemas.microsoft.com/office/drawing/2014/main" id="{76CDBAA9-5A1D-48BF-82F8-E118D72F660F}"/>
              </a:ext>
            </a:extLst>
          </p:cNvPr>
          <p:cNvSpPr txBox="1"/>
          <p:nvPr/>
        </p:nvSpPr>
        <p:spPr>
          <a:xfrm>
            <a:off x="3813350"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exactly</a:t>
            </a:r>
          </a:p>
          <a:p>
            <a:pPr algn="ctr"/>
            <a:r>
              <a:rPr lang="en-GB" sz="2000" b="1" dirty="0">
                <a:latin typeface="Century Gothic" panose="020B0502020202020204" pitchFamily="34" charset="0"/>
              </a:rPr>
              <a:t>half</a:t>
            </a:r>
          </a:p>
        </p:txBody>
      </p:sp>
      <p:sp>
        <p:nvSpPr>
          <p:cNvPr id="14" name="TextBox 13">
            <a:extLst>
              <a:ext uri="{FF2B5EF4-FFF2-40B4-BE49-F238E27FC236}">
                <a16:creationId xmlns:a16="http://schemas.microsoft.com/office/drawing/2014/main" id="{77C5A802-33EE-4B90-8DDA-F6735E6AAF5D}"/>
              </a:ext>
            </a:extLst>
          </p:cNvPr>
          <p:cNvSpPr txBox="1"/>
          <p:nvPr/>
        </p:nvSpPr>
        <p:spPr>
          <a:xfrm>
            <a:off x="6530126" y="4356880"/>
            <a:ext cx="1517301" cy="707886"/>
          </a:xfrm>
          <a:prstGeom prst="rect">
            <a:avLst/>
          </a:prstGeom>
          <a:noFill/>
          <a:ln w="28575">
            <a:solidFill>
              <a:schemeClr val="bg1">
                <a:lumMod val="65000"/>
              </a:schemeClr>
            </a:solidFill>
          </a:ln>
        </p:spPr>
        <p:txBody>
          <a:bodyPr wrap="square" rtlCol="0" anchor="ctr">
            <a:spAutoFit/>
          </a:bodyPr>
          <a:lstStyle/>
          <a:p>
            <a:pPr algn="ctr"/>
            <a:r>
              <a:rPr lang="en-GB" sz="2000" b="1" dirty="0">
                <a:latin typeface="Century Gothic" panose="020B0502020202020204" pitchFamily="34" charset="0"/>
              </a:rPr>
              <a:t>more than half</a:t>
            </a:r>
          </a:p>
        </p:txBody>
      </p:sp>
      <p:pic>
        <p:nvPicPr>
          <p:cNvPr id="16" name="Picture 15">
            <a:extLst>
              <a:ext uri="{FF2B5EF4-FFF2-40B4-BE49-F238E27FC236}">
                <a16:creationId xmlns:a16="http://schemas.microsoft.com/office/drawing/2014/main" id="{BA540F01-1083-4C95-B180-C6C0B45C4E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35086" y="1838848"/>
            <a:ext cx="3016833" cy="2527757"/>
          </a:xfrm>
          <a:prstGeom prst="rect">
            <a:avLst/>
          </a:prstGeom>
        </p:spPr>
      </p:pic>
      <p:pic>
        <p:nvPicPr>
          <p:cNvPr id="17" name="Picture 16">
            <a:extLst>
              <a:ext uri="{FF2B5EF4-FFF2-40B4-BE49-F238E27FC236}">
                <a16:creationId xmlns:a16="http://schemas.microsoft.com/office/drawing/2014/main" id="{AE40FCEC-DC65-438F-B8F9-61E806E9918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3052" y="1867652"/>
            <a:ext cx="2724150" cy="2343150"/>
          </a:xfrm>
          <a:prstGeom prst="rect">
            <a:avLst/>
          </a:prstGeom>
        </p:spPr>
      </p:pic>
      <p:pic>
        <p:nvPicPr>
          <p:cNvPr id="18" name="Picture 17">
            <a:extLst>
              <a:ext uri="{FF2B5EF4-FFF2-40B4-BE49-F238E27FC236}">
                <a16:creationId xmlns:a16="http://schemas.microsoft.com/office/drawing/2014/main" id="{2345D215-7E57-4D49-A551-CA9343810F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869830" y="1817412"/>
            <a:ext cx="2886075" cy="2505075"/>
          </a:xfrm>
          <a:prstGeom prst="rect">
            <a:avLst/>
          </a:prstGeom>
        </p:spPr>
      </p:pic>
      <p:grpSp>
        <p:nvGrpSpPr>
          <p:cNvPr id="27" name="Group 3">
            <a:extLst>
              <a:ext uri="{FF2B5EF4-FFF2-40B4-BE49-F238E27FC236}">
                <a16:creationId xmlns:a16="http://schemas.microsoft.com/office/drawing/2014/main" id="{5233351A-4185-46FD-92AD-59DBF28C070E}"/>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B9871093-235C-4B70-AC02-33C79D320D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99AB5009-F0BC-4C78-B03D-4ECF5A36244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66999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grpSp>
        <p:nvGrpSpPr>
          <p:cNvPr id="23" name="Group 3">
            <a:extLst>
              <a:ext uri="{FF2B5EF4-FFF2-40B4-BE49-F238E27FC236}">
                <a16:creationId xmlns:a16="http://schemas.microsoft.com/office/drawing/2014/main" id="{E41C8BD7-CBF6-4A92-B14E-6A8EDED64A8C}"/>
              </a:ext>
            </a:extLst>
          </p:cNvPr>
          <p:cNvGrpSpPr>
            <a:grpSpLocks/>
          </p:cNvGrpSpPr>
          <p:nvPr/>
        </p:nvGrpSpPr>
        <p:grpSpPr bwMode="auto">
          <a:xfrm>
            <a:off x="0" y="6417869"/>
            <a:ext cx="1260476" cy="368300"/>
            <a:chOff x="1" y="6007"/>
            <a:chExt cx="794" cy="232"/>
          </a:xfrm>
        </p:grpSpPr>
        <p:pic>
          <p:nvPicPr>
            <p:cNvPr id="24" name="Picture 4">
              <a:extLst>
                <a:ext uri="{FF2B5EF4-FFF2-40B4-BE49-F238E27FC236}">
                  <a16:creationId xmlns:a16="http://schemas.microsoft.com/office/drawing/2014/main" id="{7FED0976-AFE2-4C28-A4DE-A2DE140CC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CF6676ED-189E-4620-86E4-2309573031E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7" name="Picture 16">
            <a:extLst>
              <a:ext uri="{FF2B5EF4-FFF2-40B4-BE49-F238E27FC236}">
                <a16:creationId xmlns:a16="http://schemas.microsoft.com/office/drawing/2014/main" id="{8A7C5828-E762-414A-B341-C78B185A5E60}"/>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8" name="Rectangle 17">
            <a:extLst>
              <a:ext uri="{FF2B5EF4-FFF2-40B4-BE49-F238E27FC236}">
                <a16:creationId xmlns:a16="http://schemas.microsoft.com/office/drawing/2014/main" id="{10841BB6-74D2-41A1-919F-5C593F1050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reasoning.</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F1C5AB6B-FB85-41CA-8B04-797264116788}"/>
              </a:ext>
            </a:extLst>
          </p:cNvPr>
          <p:cNvSpPr txBox="1"/>
          <p:nvPr/>
        </p:nvSpPr>
        <p:spPr>
          <a:xfrm>
            <a:off x="1931073"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01C1FFC3-46EB-4AE1-88E3-9DE398EAA7FE}"/>
              </a:ext>
            </a:extLst>
          </p:cNvPr>
          <p:cNvSpPr txBox="1"/>
          <p:nvPr/>
        </p:nvSpPr>
        <p:spPr>
          <a:xfrm>
            <a:off x="440112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15D68656-F188-49D7-889E-8D3DD3B9A37C}"/>
              </a:ext>
            </a:extLst>
          </p:cNvPr>
          <p:cNvSpPr txBox="1"/>
          <p:nvPr/>
        </p:nvSpPr>
        <p:spPr>
          <a:xfrm>
            <a:off x="708218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09F635BE-78A9-4557-8025-807650F028A7}"/>
              </a:ext>
            </a:extLst>
          </p:cNvPr>
          <p:cNvCxnSpPr>
            <a:cxnSpLocks/>
          </p:cNvCxnSpPr>
          <p:nvPr/>
        </p:nvCxnSpPr>
        <p:spPr>
          <a:xfrm flipH="1">
            <a:off x="6099347" y="2603809"/>
            <a:ext cx="21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B5D883-0654-41CD-B449-3E4708AC9424}"/>
              </a:ext>
            </a:extLst>
          </p:cNvPr>
          <p:cNvCxnSpPr>
            <a:cxnSpLocks/>
          </p:cNvCxnSpPr>
          <p:nvPr/>
        </p:nvCxnSpPr>
        <p:spPr>
          <a:xfrm flipH="1">
            <a:off x="956262" y="2613858"/>
            <a:ext cx="22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8EAB6-3C11-4A0A-B6E1-74E1D6C3893A}"/>
              </a:ext>
            </a:extLst>
          </p:cNvPr>
          <p:cNvCxnSpPr>
            <a:cxnSpLocks/>
          </p:cNvCxnSpPr>
          <p:nvPr/>
        </p:nvCxnSpPr>
        <p:spPr>
          <a:xfrm flipH="1">
            <a:off x="3682510" y="2615143"/>
            <a:ext cx="18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8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Year 1 – Summer Block 2 – Fractions – Halving Shapes or Objects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About This Resource: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National Curriculum Objectives:</a:t>
            </a:r>
            <a:endParaRPr kumimoji="0" lang="en-GB" sz="16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Mathematics Year 1: (1F1a)</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3"/>
              </a:rPr>
              <a:t>Recognise, find and name a half as one of two equal parts of an object, shape or quantity</a:t>
            </a:r>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Mathematics Year 1: (1M1):</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4"/>
              </a:rPr>
              <a:t>Compare, describe and solve practical problems for lengths and heights [for example, long/short, longer/shorter, tall/short, double/half]</a:t>
            </a:r>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More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5"/>
              </a:rPr>
              <a:t>Year 1 Fractions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Did you like this resource? Don’t forget to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6"/>
              </a:rPr>
              <a:t>review</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it on our website.</a:t>
            </a:r>
          </a:p>
        </p:txBody>
      </p:sp>
      <p:grpSp>
        <p:nvGrpSpPr>
          <p:cNvPr id="11" name="Group 3">
            <a:extLst>
              <a:ext uri="{FF2B5EF4-FFF2-40B4-BE49-F238E27FC236}">
                <a16:creationId xmlns:a16="http://schemas.microsoft.com/office/drawing/2014/main" id="{CC799A33-FDA3-4932-ABD2-84DDB41E0D1E}"/>
              </a:ext>
            </a:extLst>
          </p:cNvPr>
          <p:cNvGrpSpPr>
            <a:grpSpLocks/>
          </p:cNvGrpSpPr>
          <p:nvPr/>
        </p:nvGrpSpPr>
        <p:grpSpPr bwMode="auto">
          <a:xfrm>
            <a:off x="0" y="6417869"/>
            <a:ext cx="1260476" cy="368300"/>
            <a:chOff x="1" y="6007"/>
            <a:chExt cx="794" cy="232"/>
          </a:xfrm>
        </p:grpSpPr>
        <p:pic>
          <p:nvPicPr>
            <p:cNvPr id="12" name="Picture 4">
              <a:extLst>
                <a:ext uri="{FF2B5EF4-FFF2-40B4-BE49-F238E27FC236}">
                  <a16:creationId xmlns:a16="http://schemas.microsoft.com/office/drawing/2014/main" id="{0808DF53-4444-43D7-A667-38CAFADDD1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1BC98ED2-65AF-49B5-9C1C-EF7609DB884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marL="0" marR="0" lvl="0" indent="0" algn="l" defTabSz="457200" rtl="0" eaLnBrk="1" fontAlgn="auto" latinLnBrk="0" hangingPunct="1">
                <a:lnSpc>
                  <a:spcPct val="100000"/>
                </a:lnSpc>
                <a:spcBef>
                  <a:spcPts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5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mn-cs"/>
                </a:rPr>
                <a:t>© Classroom Secrets Limited 2019</a:t>
              </a:r>
            </a:p>
          </p:txBody>
        </p:sp>
      </p:grpSp>
    </p:spTree>
    <p:extLst>
      <p:ext uri="{BB962C8B-B14F-4D97-AF65-F5344CB8AC3E}">
        <p14:creationId xmlns:p14="http://schemas.microsoft.com/office/powerpoint/2010/main" val="156437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grpSp>
        <p:nvGrpSpPr>
          <p:cNvPr id="23" name="Group 3">
            <a:extLst>
              <a:ext uri="{FF2B5EF4-FFF2-40B4-BE49-F238E27FC236}">
                <a16:creationId xmlns:a16="http://schemas.microsoft.com/office/drawing/2014/main" id="{E41C8BD7-CBF6-4A92-B14E-6A8EDED64A8C}"/>
              </a:ext>
            </a:extLst>
          </p:cNvPr>
          <p:cNvGrpSpPr>
            <a:grpSpLocks/>
          </p:cNvGrpSpPr>
          <p:nvPr/>
        </p:nvGrpSpPr>
        <p:grpSpPr bwMode="auto">
          <a:xfrm>
            <a:off x="0" y="6417869"/>
            <a:ext cx="1260476" cy="368300"/>
            <a:chOff x="1" y="6007"/>
            <a:chExt cx="794" cy="232"/>
          </a:xfrm>
        </p:grpSpPr>
        <p:pic>
          <p:nvPicPr>
            <p:cNvPr id="24" name="Picture 4">
              <a:extLst>
                <a:ext uri="{FF2B5EF4-FFF2-40B4-BE49-F238E27FC236}">
                  <a16:creationId xmlns:a16="http://schemas.microsoft.com/office/drawing/2014/main" id="{7FED0976-AFE2-4C28-A4DE-A2DE140CC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CF6676ED-189E-4620-86E4-2309573031E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7" name="Picture 16">
            <a:extLst>
              <a:ext uri="{FF2B5EF4-FFF2-40B4-BE49-F238E27FC236}">
                <a16:creationId xmlns:a16="http://schemas.microsoft.com/office/drawing/2014/main" id="{8A7C5828-E762-414A-B341-C78B185A5E60}"/>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8" name="Rectangle 17">
            <a:extLst>
              <a:ext uri="{FF2B5EF4-FFF2-40B4-BE49-F238E27FC236}">
                <a16:creationId xmlns:a16="http://schemas.microsoft.com/office/drawing/2014/main" id="{10841BB6-74D2-41A1-919F-5C593F1050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reasoning.</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C is the odd one out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F1C5AB6B-FB85-41CA-8B04-797264116788}"/>
              </a:ext>
            </a:extLst>
          </p:cNvPr>
          <p:cNvSpPr txBox="1"/>
          <p:nvPr/>
        </p:nvSpPr>
        <p:spPr>
          <a:xfrm>
            <a:off x="1931073"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01C1FFC3-46EB-4AE1-88E3-9DE398EAA7FE}"/>
              </a:ext>
            </a:extLst>
          </p:cNvPr>
          <p:cNvSpPr txBox="1"/>
          <p:nvPr/>
        </p:nvSpPr>
        <p:spPr>
          <a:xfrm>
            <a:off x="440112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15D68656-F188-49D7-889E-8D3DD3B9A37C}"/>
              </a:ext>
            </a:extLst>
          </p:cNvPr>
          <p:cNvSpPr txBox="1"/>
          <p:nvPr/>
        </p:nvSpPr>
        <p:spPr>
          <a:xfrm>
            <a:off x="7082181" y="3554456"/>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09F635BE-78A9-4557-8025-807650F028A7}"/>
              </a:ext>
            </a:extLst>
          </p:cNvPr>
          <p:cNvCxnSpPr>
            <a:cxnSpLocks/>
          </p:cNvCxnSpPr>
          <p:nvPr/>
        </p:nvCxnSpPr>
        <p:spPr>
          <a:xfrm flipH="1">
            <a:off x="6099347" y="2603809"/>
            <a:ext cx="21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B5D883-0654-41CD-B449-3E4708AC9424}"/>
              </a:ext>
            </a:extLst>
          </p:cNvPr>
          <p:cNvCxnSpPr>
            <a:cxnSpLocks/>
          </p:cNvCxnSpPr>
          <p:nvPr/>
        </p:nvCxnSpPr>
        <p:spPr>
          <a:xfrm flipH="1">
            <a:off x="956262" y="2613858"/>
            <a:ext cx="22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8EAB6-3C11-4A0A-B6E1-74E1D6C3893A}"/>
              </a:ext>
            </a:extLst>
          </p:cNvPr>
          <p:cNvCxnSpPr>
            <a:cxnSpLocks/>
          </p:cNvCxnSpPr>
          <p:nvPr/>
        </p:nvCxnSpPr>
        <p:spPr>
          <a:xfrm flipH="1">
            <a:off x="3682510" y="2615143"/>
            <a:ext cx="18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E3A17A1-6439-482E-BA3F-56AD8CE41C50}"/>
              </a:ext>
            </a:extLst>
          </p:cNvPr>
          <p:cNvSpPr/>
          <p:nvPr/>
        </p:nvSpPr>
        <p:spPr>
          <a:xfrm>
            <a:off x="5866804" y="1798655"/>
            <a:ext cx="2657799" cy="166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756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8000"/>
          </a:xfrm>
          <a:prstGeom prst="rect">
            <a:avLst/>
          </a:prstGeom>
        </p:spPr>
      </p:pic>
      <p:grpSp>
        <p:nvGrpSpPr>
          <p:cNvPr id="23" name="Group 3">
            <a:extLst>
              <a:ext uri="{FF2B5EF4-FFF2-40B4-BE49-F238E27FC236}">
                <a16:creationId xmlns:a16="http://schemas.microsoft.com/office/drawing/2014/main" id="{E41C8BD7-CBF6-4A92-B14E-6A8EDED64A8C}"/>
              </a:ext>
            </a:extLst>
          </p:cNvPr>
          <p:cNvGrpSpPr>
            <a:grpSpLocks/>
          </p:cNvGrpSpPr>
          <p:nvPr/>
        </p:nvGrpSpPr>
        <p:grpSpPr bwMode="auto">
          <a:xfrm>
            <a:off x="0" y="6417869"/>
            <a:ext cx="1260476" cy="368300"/>
            <a:chOff x="1" y="6007"/>
            <a:chExt cx="794" cy="232"/>
          </a:xfrm>
        </p:grpSpPr>
        <p:pic>
          <p:nvPicPr>
            <p:cNvPr id="24" name="Picture 4">
              <a:extLst>
                <a:ext uri="{FF2B5EF4-FFF2-40B4-BE49-F238E27FC236}">
                  <a16:creationId xmlns:a16="http://schemas.microsoft.com/office/drawing/2014/main" id="{7FED0976-AFE2-4C28-A4DE-A2DE140CC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5">
              <a:extLst>
                <a:ext uri="{FF2B5EF4-FFF2-40B4-BE49-F238E27FC236}">
                  <a16:creationId xmlns:a16="http://schemas.microsoft.com/office/drawing/2014/main" id="{CF6676ED-189E-4620-86E4-2309573031E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7" name="Picture 16">
            <a:extLst>
              <a:ext uri="{FF2B5EF4-FFF2-40B4-BE49-F238E27FC236}">
                <a16:creationId xmlns:a16="http://schemas.microsoft.com/office/drawing/2014/main" id="{8A7C5828-E762-414A-B341-C78B185A5E60}"/>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8" name="Rectangle 17">
            <a:extLst>
              <a:ext uri="{FF2B5EF4-FFF2-40B4-BE49-F238E27FC236}">
                <a16:creationId xmlns:a16="http://schemas.microsoft.com/office/drawing/2014/main" id="{10841BB6-74D2-41A1-919F-5C593F1050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reasoning.</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C is the odd one out because it is split into 2 equal parts.</a:t>
            </a:r>
          </a:p>
          <a:p>
            <a:pPr lvl="0"/>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F1C5AB6B-FB85-41CA-8B04-797264116788}"/>
              </a:ext>
            </a:extLst>
          </p:cNvPr>
          <p:cNvSpPr txBox="1"/>
          <p:nvPr/>
        </p:nvSpPr>
        <p:spPr>
          <a:xfrm>
            <a:off x="1931073"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6" name="TextBox 25">
            <a:extLst>
              <a:ext uri="{FF2B5EF4-FFF2-40B4-BE49-F238E27FC236}">
                <a16:creationId xmlns:a16="http://schemas.microsoft.com/office/drawing/2014/main" id="{01C1FFC3-46EB-4AE1-88E3-9DE398EAA7FE}"/>
              </a:ext>
            </a:extLst>
          </p:cNvPr>
          <p:cNvSpPr txBox="1"/>
          <p:nvPr/>
        </p:nvSpPr>
        <p:spPr>
          <a:xfrm>
            <a:off x="4401121" y="3554456"/>
            <a:ext cx="30464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15D68656-F188-49D7-889E-8D3DD3B9A37C}"/>
              </a:ext>
            </a:extLst>
          </p:cNvPr>
          <p:cNvSpPr txBox="1"/>
          <p:nvPr/>
        </p:nvSpPr>
        <p:spPr>
          <a:xfrm>
            <a:off x="7082181" y="3554456"/>
            <a:ext cx="30464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09F635BE-78A9-4557-8025-807650F028A7}"/>
              </a:ext>
            </a:extLst>
          </p:cNvPr>
          <p:cNvCxnSpPr>
            <a:cxnSpLocks/>
          </p:cNvCxnSpPr>
          <p:nvPr/>
        </p:nvCxnSpPr>
        <p:spPr>
          <a:xfrm flipH="1">
            <a:off x="6099347" y="2603809"/>
            <a:ext cx="21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B5D883-0654-41CD-B449-3E4708AC9424}"/>
              </a:ext>
            </a:extLst>
          </p:cNvPr>
          <p:cNvCxnSpPr>
            <a:cxnSpLocks/>
          </p:cNvCxnSpPr>
          <p:nvPr/>
        </p:nvCxnSpPr>
        <p:spPr>
          <a:xfrm flipH="1">
            <a:off x="956262" y="2613858"/>
            <a:ext cx="22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8EAB6-3C11-4A0A-B6E1-74E1D6C3893A}"/>
              </a:ext>
            </a:extLst>
          </p:cNvPr>
          <p:cNvCxnSpPr>
            <a:cxnSpLocks/>
          </p:cNvCxnSpPr>
          <p:nvPr/>
        </p:nvCxnSpPr>
        <p:spPr>
          <a:xfrm flipH="1">
            <a:off x="3682510" y="2615143"/>
            <a:ext cx="18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E3A17A1-6439-482E-BA3F-56AD8CE41C50}"/>
              </a:ext>
            </a:extLst>
          </p:cNvPr>
          <p:cNvSpPr/>
          <p:nvPr/>
        </p:nvSpPr>
        <p:spPr>
          <a:xfrm>
            <a:off x="5866804" y="1798655"/>
            <a:ext cx="2657799" cy="166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90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2 – Fractions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Halving Shapes </a:t>
            </a:r>
          </a:p>
          <a:p>
            <a:pPr algn="ctr"/>
            <a:r>
              <a:rPr lang="en-GB" sz="4800" b="1" dirty="0">
                <a:solidFill>
                  <a:schemeClr val="bg2">
                    <a:lumMod val="25000"/>
                  </a:schemeClr>
                </a:solidFill>
                <a:latin typeface="Century Gothic" panose="020B0502020202020204" pitchFamily="34" charset="0"/>
              </a:rPr>
              <a:t>or Objects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721204CC-26C0-439F-99A4-DD476B22C85E}"/>
              </a:ext>
            </a:extLst>
          </p:cNvPr>
          <p:cNvGrpSpPr>
            <a:grpSpLocks/>
          </p:cNvGrpSpPr>
          <p:nvPr/>
        </p:nvGrpSpPr>
        <p:grpSpPr bwMode="auto">
          <a:xfrm>
            <a:off x="0" y="6417869"/>
            <a:ext cx="1260476" cy="368300"/>
            <a:chOff x="1" y="6007"/>
            <a:chExt cx="794" cy="232"/>
          </a:xfrm>
        </p:grpSpPr>
        <p:pic>
          <p:nvPicPr>
            <p:cNvPr id="11" name="Picture 4">
              <a:extLst>
                <a:ext uri="{FF2B5EF4-FFF2-40B4-BE49-F238E27FC236}">
                  <a16:creationId xmlns:a16="http://schemas.microsoft.com/office/drawing/2014/main" id="{E2250119-EB4A-4887-B6D5-6346A66E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BA93A51B-5313-4746-8F81-3FFC7190F08F}"/>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each shape with its other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7" name="Picture 6" descr="A close up of a logo&#10;&#10;Description generated with very high confidence">
            <a:extLst>
              <a:ext uri="{FF2B5EF4-FFF2-40B4-BE49-F238E27FC236}">
                <a16:creationId xmlns:a16="http://schemas.microsoft.com/office/drawing/2014/main" id="{8A671F98-25B9-431A-8733-B4DA217AC013}"/>
              </a:ext>
            </a:extLst>
          </p:cNvPr>
          <p:cNvPicPr>
            <a:picLocks noChangeAspect="1"/>
          </p:cNvPicPr>
          <p:nvPr/>
        </p:nvPicPr>
        <p:blipFill rotWithShape="1">
          <a:blip r:embed="rId3">
            <a:extLst>
              <a:ext uri="{28A0092B-C50C-407E-A947-70E740481C1C}">
                <a14:useLocalDpi xmlns:a14="http://schemas.microsoft.com/office/drawing/2010/main" val="0"/>
              </a:ext>
            </a:extLst>
          </a:blip>
          <a:srcRect r="49354"/>
          <a:stretch/>
        </p:blipFill>
        <p:spPr>
          <a:xfrm>
            <a:off x="2032090" y="3997041"/>
            <a:ext cx="910855" cy="1804572"/>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20F5C93E-0026-4CE6-81D9-0FE532206C67}"/>
              </a:ext>
            </a:extLst>
          </p:cNvPr>
          <p:cNvPicPr>
            <a:picLocks noChangeAspect="1"/>
          </p:cNvPicPr>
          <p:nvPr/>
        </p:nvPicPr>
        <p:blipFill rotWithShape="1">
          <a:blip r:embed="rId4">
            <a:extLst>
              <a:ext uri="{28A0092B-C50C-407E-A947-70E740481C1C}">
                <a14:useLocalDpi xmlns:a14="http://schemas.microsoft.com/office/drawing/2010/main" val="0"/>
              </a:ext>
            </a:extLst>
          </a:blip>
          <a:srcRect r="49837"/>
          <a:stretch/>
        </p:blipFill>
        <p:spPr>
          <a:xfrm>
            <a:off x="5668049" y="3375682"/>
            <a:ext cx="1085647" cy="2158171"/>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F6EE546E-4E0B-492B-AD33-DB5A632D9D76}"/>
              </a:ext>
            </a:extLst>
          </p:cNvPr>
          <p:cNvPicPr>
            <a:picLocks noChangeAspect="1"/>
          </p:cNvPicPr>
          <p:nvPr/>
        </p:nvPicPr>
        <p:blipFill rotWithShape="1">
          <a:blip r:embed="rId5">
            <a:extLst>
              <a:ext uri="{28A0092B-C50C-407E-A947-70E740481C1C}">
                <a14:useLocalDpi xmlns:a14="http://schemas.microsoft.com/office/drawing/2010/main" val="0"/>
              </a:ext>
            </a:extLst>
          </a:blip>
          <a:srcRect r="52564"/>
          <a:stretch/>
        </p:blipFill>
        <p:spPr>
          <a:xfrm>
            <a:off x="5065607" y="1576152"/>
            <a:ext cx="1367891" cy="1798476"/>
          </a:xfrm>
          <a:prstGeom prst="rect">
            <a:avLst/>
          </a:prstGeom>
        </p:spPr>
      </p:pic>
      <p:pic>
        <p:nvPicPr>
          <p:cNvPr id="13" name="Picture 12">
            <a:extLst>
              <a:ext uri="{FF2B5EF4-FFF2-40B4-BE49-F238E27FC236}">
                <a16:creationId xmlns:a16="http://schemas.microsoft.com/office/drawing/2014/main" id="{25EA2365-BC9C-423D-A4BC-4520A948EE81}"/>
              </a:ext>
            </a:extLst>
          </p:cNvPr>
          <p:cNvPicPr>
            <a:picLocks noChangeAspect="1"/>
          </p:cNvPicPr>
          <p:nvPr/>
        </p:nvPicPr>
        <p:blipFill rotWithShape="1">
          <a:blip r:embed="rId6">
            <a:extLst>
              <a:ext uri="{28A0092B-C50C-407E-A947-70E740481C1C}">
                <a14:useLocalDpi xmlns:a14="http://schemas.microsoft.com/office/drawing/2010/main" val="0"/>
              </a:ext>
            </a:extLst>
          </a:blip>
          <a:srcRect r="49655"/>
          <a:stretch/>
        </p:blipFill>
        <p:spPr>
          <a:xfrm>
            <a:off x="453166" y="3348960"/>
            <a:ext cx="1031294" cy="1804572"/>
          </a:xfrm>
          <a:prstGeom prst="rect">
            <a:avLst/>
          </a:prstGeom>
        </p:spPr>
      </p:pic>
      <p:pic>
        <p:nvPicPr>
          <p:cNvPr id="14" name="Picture 13">
            <a:extLst>
              <a:ext uri="{FF2B5EF4-FFF2-40B4-BE49-F238E27FC236}">
                <a16:creationId xmlns:a16="http://schemas.microsoft.com/office/drawing/2014/main" id="{E770B0E3-E51B-4590-A005-2EE2C21900EC}"/>
              </a:ext>
            </a:extLst>
          </p:cNvPr>
          <p:cNvPicPr>
            <a:picLocks noChangeAspect="1"/>
          </p:cNvPicPr>
          <p:nvPr/>
        </p:nvPicPr>
        <p:blipFill rotWithShape="1">
          <a:blip r:embed="rId7">
            <a:extLst>
              <a:ext uri="{28A0092B-C50C-407E-A947-70E740481C1C}">
                <a14:useLocalDpi xmlns:a14="http://schemas.microsoft.com/office/drawing/2010/main" val="0"/>
              </a:ext>
            </a:extLst>
          </a:blip>
          <a:srcRect r="49737"/>
          <a:stretch/>
        </p:blipFill>
        <p:spPr>
          <a:xfrm>
            <a:off x="3932743" y="4608032"/>
            <a:ext cx="1449413" cy="1444877"/>
          </a:xfrm>
          <a:prstGeom prst="rect">
            <a:avLst/>
          </a:prstGeom>
        </p:spPr>
      </p:pic>
      <p:pic>
        <p:nvPicPr>
          <p:cNvPr id="15" name="Picture 14">
            <a:extLst>
              <a:ext uri="{FF2B5EF4-FFF2-40B4-BE49-F238E27FC236}">
                <a16:creationId xmlns:a16="http://schemas.microsoft.com/office/drawing/2014/main" id="{5C9E5D24-36AF-459D-A47D-922120B8955E}"/>
              </a:ext>
            </a:extLst>
          </p:cNvPr>
          <p:cNvPicPr>
            <a:picLocks noChangeAspect="1"/>
          </p:cNvPicPr>
          <p:nvPr/>
        </p:nvPicPr>
        <p:blipFill rotWithShape="1">
          <a:blip r:embed="rId7">
            <a:extLst>
              <a:ext uri="{28A0092B-C50C-407E-A947-70E740481C1C}">
                <a14:useLocalDpi xmlns:a14="http://schemas.microsoft.com/office/drawing/2010/main" val="0"/>
              </a:ext>
            </a:extLst>
          </a:blip>
          <a:srcRect r="49737"/>
          <a:stretch/>
        </p:blipFill>
        <p:spPr>
          <a:xfrm>
            <a:off x="7107532" y="1658578"/>
            <a:ext cx="1449413" cy="1444877"/>
          </a:xfrm>
          <a:prstGeom prst="rect">
            <a:avLst/>
          </a:prstGeom>
        </p:spPr>
      </p:pic>
      <p:pic>
        <p:nvPicPr>
          <p:cNvPr id="16" name="Picture 15">
            <a:extLst>
              <a:ext uri="{FF2B5EF4-FFF2-40B4-BE49-F238E27FC236}">
                <a16:creationId xmlns:a16="http://schemas.microsoft.com/office/drawing/2014/main" id="{F8CE7930-DC03-4BD7-BA15-568DE4893CD5}"/>
              </a:ext>
            </a:extLst>
          </p:cNvPr>
          <p:cNvPicPr>
            <a:picLocks noChangeAspect="1"/>
          </p:cNvPicPr>
          <p:nvPr/>
        </p:nvPicPr>
        <p:blipFill rotWithShape="1">
          <a:blip r:embed="rId6">
            <a:extLst>
              <a:ext uri="{28A0092B-C50C-407E-A947-70E740481C1C}">
                <a14:useLocalDpi xmlns:a14="http://schemas.microsoft.com/office/drawing/2010/main" val="0"/>
              </a:ext>
            </a:extLst>
          </a:blip>
          <a:srcRect l="49655"/>
          <a:stretch/>
        </p:blipFill>
        <p:spPr>
          <a:xfrm>
            <a:off x="3626890" y="2201169"/>
            <a:ext cx="1031295" cy="1804572"/>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D1FD4870-F646-4F83-AEB8-D755B84C0EFE}"/>
              </a:ext>
            </a:extLst>
          </p:cNvPr>
          <p:cNvPicPr>
            <a:picLocks noChangeAspect="1"/>
          </p:cNvPicPr>
          <p:nvPr/>
        </p:nvPicPr>
        <p:blipFill rotWithShape="1">
          <a:blip r:embed="rId5">
            <a:extLst>
              <a:ext uri="{28A0092B-C50C-407E-A947-70E740481C1C}">
                <a14:useLocalDpi xmlns:a14="http://schemas.microsoft.com/office/drawing/2010/main" val="0"/>
              </a:ext>
            </a:extLst>
          </a:blip>
          <a:srcRect l="49821"/>
          <a:stretch/>
        </p:blipFill>
        <p:spPr>
          <a:xfrm>
            <a:off x="7285858" y="4339784"/>
            <a:ext cx="1446985" cy="1798476"/>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2CAEBC27-1ABE-4DA5-9538-384CF75F363C}"/>
              </a:ext>
            </a:extLst>
          </p:cNvPr>
          <p:cNvPicPr>
            <a:picLocks noChangeAspect="1"/>
          </p:cNvPicPr>
          <p:nvPr/>
        </p:nvPicPr>
        <p:blipFill rotWithShape="1">
          <a:blip r:embed="rId4">
            <a:extLst>
              <a:ext uri="{28A0092B-C50C-407E-A947-70E740481C1C}">
                <a14:useLocalDpi xmlns:a14="http://schemas.microsoft.com/office/drawing/2010/main" val="0"/>
              </a:ext>
            </a:extLst>
          </a:blip>
          <a:srcRect l="49886"/>
          <a:stretch/>
        </p:blipFill>
        <p:spPr>
          <a:xfrm>
            <a:off x="2151534" y="1545088"/>
            <a:ext cx="1084600" cy="2158171"/>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C20CEF5F-A167-45D0-81A3-ABBC89C444B9}"/>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744536" y="1185393"/>
            <a:ext cx="899238" cy="1804572"/>
          </a:xfrm>
          <a:prstGeom prst="rect">
            <a:avLst/>
          </a:prstGeom>
        </p:spPr>
      </p:pic>
      <p:grpSp>
        <p:nvGrpSpPr>
          <p:cNvPr id="21" name="Group 3">
            <a:extLst>
              <a:ext uri="{FF2B5EF4-FFF2-40B4-BE49-F238E27FC236}">
                <a16:creationId xmlns:a16="http://schemas.microsoft.com/office/drawing/2014/main" id="{3F6DE32A-4CD4-40D8-AE67-4C1A78BA879B}"/>
              </a:ext>
            </a:extLst>
          </p:cNvPr>
          <p:cNvGrpSpPr>
            <a:grpSpLocks/>
          </p:cNvGrpSpPr>
          <p:nvPr/>
        </p:nvGrpSpPr>
        <p:grpSpPr bwMode="auto">
          <a:xfrm>
            <a:off x="0" y="6417869"/>
            <a:ext cx="1260476" cy="368300"/>
            <a:chOff x="1" y="6007"/>
            <a:chExt cx="794" cy="232"/>
          </a:xfrm>
        </p:grpSpPr>
        <p:pic>
          <p:nvPicPr>
            <p:cNvPr id="22" name="Picture 4">
              <a:extLst>
                <a:ext uri="{FF2B5EF4-FFF2-40B4-BE49-F238E27FC236}">
                  <a16:creationId xmlns:a16="http://schemas.microsoft.com/office/drawing/2014/main" id="{B49D1CF1-3E29-4493-8F6A-5B2009CD7D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id="{FFE264E1-7B6D-4408-B12C-D6005691462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each shape with its other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1" name="Pentagon 20">
            <a:extLst>
              <a:ext uri="{FF2B5EF4-FFF2-40B4-BE49-F238E27FC236}">
                <a16:creationId xmlns:a16="http://schemas.microsoft.com/office/drawing/2014/main" id="{54A603E6-BF1C-4A16-B47E-415BC4FCC1A0}"/>
              </a:ext>
            </a:extLst>
          </p:cNvPr>
          <p:cNvSpPr/>
          <p:nvPr/>
        </p:nvSpPr>
        <p:spPr>
          <a:xfrm>
            <a:off x="571534" y="1501009"/>
            <a:ext cx="1800000" cy="1800000"/>
          </a:xfrm>
          <a:prstGeom prst="pent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B9B5EB0-2418-4345-A3E5-BA33B7D5673D}"/>
              </a:ext>
            </a:extLst>
          </p:cNvPr>
          <p:cNvSpPr/>
          <p:nvPr/>
        </p:nvSpPr>
        <p:spPr>
          <a:xfrm>
            <a:off x="4796414" y="4238639"/>
            <a:ext cx="2880000" cy="1440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9ECAEE70-1213-47A4-BB19-F363EAD1BC51}"/>
              </a:ext>
            </a:extLst>
          </p:cNvPr>
          <p:cNvSpPr/>
          <p:nvPr/>
        </p:nvSpPr>
        <p:spPr>
          <a:xfrm>
            <a:off x="1471534" y="3934205"/>
            <a:ext cx="2050474" cy="1800000"/>
          </a:xfrm>
          <a:prstGeom prst="hexag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apezoid 23">
            <a:extLst>
              <a:ext uri="{FF2B5EF4-FFF2-40B4-BE49-F238E27FC236}">
                <a16:creationId xmlns:a16="http://schemas.microsoft.com/office/drawing/2014/main" id="{F9198F1E-6092-42CA-B242-6B1E53B35BE5}"/>
              </a:ext>
            </a:extLst>
          </p:cNvPr>
          <p:cNvSpPr/>
          <p:nvPr/>
        </p:nvSpPr>
        <p:spPr>
          <a:xfrm>
            <a:off x="5771607" y="1565569"/>
            <a:ext cx="2880000" cy="1800000"/>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0A7914BA-38DD-4C53-9F7C-61FE99C36EE4}"/>
              </a:ext>
            </a:extLst>
          </p:cNvPr>
          <p:cNvSpPr/>
          <p:nvPr/>
        </p:nvSpPr>
        <p:spPr>
          <a:xfrm>
            <a:off x="2991570" y="1565569"/>
            <a:ext cx="2160000" cy="2160000"/>
          </a:xfrm>
          <a:prstGeom prst="star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D78F321F-96AC-40AC-9A63-AC83CE400128}"/>
              </a:ext>
            </a:extLst>
          </p:cNvPr>
          <p:cNvCxnSpPr>
            <a:cxnSpLocks/>
          </p:cNvCxnSpPr>
          <p:nvPr/>
        </p:nvCxnSpPr>
        <p:spPr>
          <a:xfrm>
            <a:off x="1471534" y="1271030"/>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D0775095-B3E5-4F58-BB1E-B5C896139E1F}"/>
              </a:ext>
            </a:extLst>
          </p:cNvPr>
          <p:cNvCxnSpPr>
            <a:cxnSpLocks/>
          </p:cNvCxnSpPr>
          <p:nvPr/>
        </p:nvCxnSpPr>
        <p:spPr>
          <a:xfrm>
            <a:off x="4080807" y="1440599"/>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DB2037A-0E50-4550-8694-D561605D2A4A}"/>
              </a:ext>
            </a:extLst>
          </p:cNvPr>
          <p:cNvCxnSpPr>
            <a:cxnSpLocks/>
          </p:cNvCxnSpPr>
          <p:nvPr/>
        </p:nvCxnSpPr>
        <p:spPr>
          <a:xfrm>
            <a:off x="7244261" y="1345926"/>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1A74FFF8-15E2-43B4-8C69-04CE832D24A6}"/>
              </a:ext>
            </a:extLst>
          </p:cNvPr>
          <p:cNvCxnSpPr>
            <a:cxnSpLocks/>
          </p:cNvCxnSpPr>
          <p:nvPr/>
        </p:nvCxnSpPr>
        <p:spPr>
          <a:xfrm>
            <a:off x="2501388" y="3704092"/>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F800CC5-79F3-48A0-8961-61BEAA1D67EF}"/>
              </a:ext>
            </a:extLst>
          </p:cNvPr>
          <p:cNvCxnSpPr>
            <a:cxnSpLocks/>
          </p:cNvCxnSpPr>
          <p:nvPr/>
        </p:nvCxnSpPr>
        <p:spPr>
          <a:xfrm>
            <a:off x="6246733" y="3819547"/>
            <a:ext cx="0" cy="22849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31" name="Group 3">
            <a:extLst>
              <a:ext uri="{FF2B5EF4-FFF2-40B4-BE49-F238E27FC236}">
                <a16:creationId xmlns:a16="http://schemas.microsoft.com/office/drawing/2014/main" id="{95D3C2D4-CB2A-4DCB-BAB9-9E44095E6B54}"/>
              </a:ext>
            </a:extLst>
          </p:cNvPr>
          <p:cNvGrpSpPr>
            <a:grpSpLocks/>
          </p:cNvGrpSpPr>
          <p:nvPr/>
        </p:nvGrpSpPr>
        <p:grpSpPr bwMode="auto">
          <a:xfrm>
            <a:off x="0" y="6417869"/>
            <a:ext cx="1260476" cy="368300"/>
            <a:chOff x="1" y="6007"/>
            <a:chExt cx="794" cy="232"/>
          </a:xfrm>
        </p:grpSpPr>
        <p:pic>
          <p:nvPicPr>
            <p:cNvPr id="32" name="Picture 4">
              <a:extLst>
                <a:ext uri="{FF2B5EF4-FFF2-40B4-BE49-F238E27FC236}">
                  <a16:creationId xmlns:a16="http://schemas.microsoft.com/office/drawing/2014/main" id="{27E95344-8616-4A26-9140-29290624E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Rectangle 5">
              <a:extLst>
                <a:ext uri="{FF2B5EF4-FFF2-40B4-BE49-F238E27FC236}">
                  <a16:creationId xmlns:a16="http://schemas.microsoft.com/office/drawing/2014/main" id="{52F6868C-091E-43AD-B197-57199B67E71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98024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4" name="Picture 13">
            <a:extLst>
              <a:ext uri="{FF2B5EF4-FFF2-40B4-BE49-F238E27FC236}">
                <a16:creationId xmlns:a16="http://schemas.microsoft.com/office/drawing/2014/main" id="{1902A9E1-8DB3-45FE-B890-78659B31B4B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5" name="Rectangle 14">
            <a:extLst>
              <a:ext uri="{FF2B5EF4-FFF2-40B4-BE49-F238E27FC236}">
                <a16:creationId xmlns:a16="http://schemas.microsoft.com/office/drawing/2014/main" id="{00347E9F-F22A-4597-9E2A-FCFF342DF05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line to cut each item in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item that has 2 ways of halving.</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7231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4" name="Picture 13">
            <a:extLst>
              <a:ext uri="{FF2B5EF4-FFF2-40B4-BE49-F238E27FC236}">
                <a16:creationId xmlns:a16="http://schemas.microsoft.com/office/drawing/2014/main" id="{1902A9E1-8DB3-45FE-B890-78659B31B4B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5" name="Rectangle 14">
            <a:extLst>
              <a:ext uri="{FF2B5EF4-FFF2-40B4-BE49-F238E27FC236}">
                <a16:creationId xmlns:a16="http://schemas.microsoft.com/office/drawing/2014/main" id="{00347E9F-F22A-4597-9E2A-FCFF342DF05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line to cut each item in half.</a:t>
            </a: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possible answers, for example: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item that has 2 ways of halving.</a:t>
            </a:r>
          </a:p>
          <a:p>
            <a:pPr lvl="0" algn="ctr"/>
            <a:endParaRPr lang="en-GB" sz="2000" b="1" dirty="0">
              <a:solidFill>
                <a:schemeClr val="tx1"/>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04F4854B-7555-4B19-AEC3-07AEE6FB7FE5}"/>
              </a:ext>
            </a:extLst>
          </p:cNvPr>
          <p:cNvCxnSpPr/>
          <p:nvPr/>
        </p:nvCxnSpPr>
        <p:spPr>
          <a:xfrm>
            <a:off x="692024" y="2195559"/>
            <a:ext cx="3230931" cy="50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17C88E-393D-4E19-859B-34205F24DB39}"/>
              </a:ext>
            </a:extLst>
          </p:cNvPr>
          <p:cNvCxnSpPr>
            <a:cxnSpLocks/>
          </p:cNvCxnSpPr>
          <p:nvPr/>
        </p:nvCxnSpPr>
        <p:spPr>
          <a:xfrm>
            <a:off x="4994334" y="2185509"/>
            <a:ext cx="35424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DF8D48-AEAF-4F69-AEFD-68E9D3AE6926}"/>
              </a:ext>
            </a:extLst>
          </p:cNvPr>
          <p:cNvCxnSpPr>
            <a:cxnSpLocks/>
          </p:cNvCxnSpPr>
          <p:nvPr/>
        </p:nvCxnSpPr>
        <p:spPr>
          <a:xfrm flipV="1">
            <a:off x="3005439" y="2862980"/>
            <a:ext cx="0" cy="1712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2F273BB-6C2A-4F05-8353-083A01B28D3A}"/>
              </a:ext>
            </a:extLst>
          </p:cNvPr>
          <p:cNvCxnSpPr>
            <a:cxnSpLocks/>
          </p:cNvCxnSpPr>
          <p:nvPr/>
        </p:nvCxnSpPr>
        <p:spPr>
          <a:xfrm flipV="1">
            <a:off x="5826007" y="2790251"/>
            <a:ext cx="0" cy="18577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2891219-488E-4DFF-89D5-D5A16DC5F333}"/>
              </a:ext>
            </a:extLst>
          </p:cNvPr>
          <p:cNvSpPr txBox="1"/>
          <p:nvPr/>
        </p:nvSpPr>
        <p:spPr>
          <a:xfrm>
            <a:off x="6373373" y="3426755"/>
            <a:ext cx="457200" cy="584775"/>
          </a:xfrm>
          <a:prstGeom prst="rect">
            <a:avLst/>
          </a:prstGeom>
          <a:noFill/>
        </p:spPr>
        <p:txBody>
          <a:bodyPr wrap="square" rtlCol="0">
            <a:spAutoFit/>
          </a:bodyPr>
          <a:lstStyle/>
          <a:p>
            <a:r>
              <a:rPr lang="en-GB" sz="3200" dirty="0">
                <a:solidFill>
                  <a:srgbClr val="FF0000"/>
                </a:solidFill>
                <a:latin typeface="Century Gothic" panose="020B0502020202020204" pitchFamily="34" charset="0"/>
                <a:sym typeface="Wingdings" panose="05000000000000000000" pitchFamily="2" charset="2"/>
              </a:rPr>
              <a:t></a:t>
            </a:r>
            <a:endParaRPr lang="en-GB" sz="32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15793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7C22FE19-CC10-4B0F-B684-3272E90A740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7" name="Rectangle 16">
            <a:extLst>
              <a:ext uri="{FF2B5EF4-FFF2-40B4-BE49-F238E27FC236}">
                <a16:creationId xmlns:a16="http://schemas.microsoft.com/office/drawing/2014/main" id="{DF4AE3F3-F890-43E6-97C4-D95A492DE3B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Varied Fluency 2</a:t>
            </a:r>
          </a:p>
          <a:p>
            <a:pPr lvl="0" algn="ctr">
              <a:defRPr/>
            </a:pPr>
            <a:endParaRPr lang="en-GB" sz="2000" b="1" u="sng" dirty="0">
              <a:solidFill>
                <a:srgbClr val="E7E6E6">
                  <a:lumMod val="50000"/>
                </a:srgbClr>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Draw lines to connect the two halves making one whole.</a:t>
            </a:r>
            <a:endParaRPr lang="en-GB" sz="2000" u="sng" dirty="0">
              <a:solidFill>
                <a:prstClr val="black"/>
              </a:solidFill>
              <a:latin typeface="SassoonCRInfantMedium" panose="02000603020000020003" pitchFamily="2"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447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3">
            <a:extLst>
              <a:ext uri="{FF2B5EF4-FFF2-40B4-BE49-F238E27FC236}">
                <a16:creationId xmlns:a16="http://schemas.microsoft.com/office/drawing/2014/main" id="{91A61556-16A1-4A0D-A05D-9ED1270298C5}"/>
              </a:ext>
            </a:extLst>
          </p:cNvPr>
          <p:cNvGrpSpPr>
            <a:grpSpLocks/>
          </p:cNvGrpSpPr>
          <p:nvPr/>
        </p:nvGrpSpPr>
        <p:grpSpPr bwMode="auto">
          <a:xfrm>
            <a:off x="0" y="6417869"/>
            <a:ext cx="1260476" cy="368300"/>
            <a:chOff x="1" y="6007"/>
            <a:chExt cx="794" cy="232"/>
          </a:xfrm>
        </p:grpSpPr>
        <p:pic>
          <p:nvPicPr>
            <p:cNvPr id="28" name="Picture 4">
              <a:extLst>
                <a:ext uri="{FF2B5EF4-FFF2-40B4-BE49-F238E27FC236}">
                  <a16:creationId xmlns:a16="http://schemas.microsoft.com/office/drawing/2014/main" id="{09E741A0-B616-4A98-A968-D5C53F98D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Rectangle 5">
              <a:extLst>
                <a:ext uri="{FF2B5EF4-FFF2-40B4-BE49-F238E27FC236}">
                  <a16:creationId xmlns:a16="http://schemas.microsoft.com/office/drawing/2014/main" id="{C0CADF3B-67CD-4DAF-9E37-0786F37E86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7C22FE19-CC10-4B0F-B684-3272E90A740E}"/>
              </a:ext>
            </a:extLst>
          </p:cNvPr>
          <p:cNvPicPr>
            <a:picLocks noChangeAspect="1"/>
          </p:cNvPicPr>
          <p:nvPr/>
        </p:nvPicPr>
        <p:blipFill>
          <a:blip r:embed="rId4"/>
          <a:stretch>
            <a:fillRect/>
          </a:stretch>
        </p:blipFill>
        <p:spPr>
          <a:xfrm>
            <a:off x="115438" y="150987"/>
            <a:ext cx="8913124" cy="6322100"/>
          </a:xfrm>
          <a:prstGeom prst="rect">
            <a:avLst/>
          </a:prstGeom>
        </p:spPr>
      </p:pic>
      <p:sp>
        <p:nvSpPr>
          <p:cNvPr id="17" name="Rectangle 16">
            <a:extLst>
              <a:ext uri="{FF2B5EF4-FFF2-40B4-BE49-F238E27FC236}">
                <a16:creationId xmlns:a16="http://schemas.microsoft.com/office/drawing/2014/main" id="{DF4AE3F3-F890-43E6-97C4-D95A492DE3B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Varied Fluency 2</a:t>
            </a:r>
          </a:p>
          <a:p>
            <a:pPr lvl="0" algn="ctr">
              <a:defRPr/>
            </a:pPr>
            <a:endParaRPr lang="en-GB" sz="2000" b="1" u="sng" dirty="0">
              <a:solidFill>
                <a:srgbClr val="E7E6E6">
                  <a:lumMod val="50000"/>
                </a:srgbClr>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Draw lines to connect the two halves making one whole.</a:t>
            </a:r>
            <a:endParaRPr lang="en-GB" sz="2000" u="sng" dirty="0">
              <a:solidFill>
                <a:prstClr val="black"/>
              </a:solidFill>
              <a:latin typeface="SassoonCRInfantMedium" panose="02000603020000020003" pitchFamily="2"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B44F8F04-A9F9-437D-935C-9F341F33DE70}"/>
              </a:ext>
            </a:extLst>
          </p:cNvPr>
          <p:cNvCxnSpPr>
            <a:cxnSpLocks/>
          </p:cNvCxnSpPr>
          <p:nvPr/>
        </p:nvCxnSpPr>
        <p:spPr>
          <a:xfrm flipH="1" flipV="1">
            <a:off x="2009988" y="2152693"/>
            <a:ext cx="5140126" cy="313639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4DF7812-97F7-4184-9411-FF76706970E2}"/>
              </a:ext>
            </a:extLst>
          </p:cNvPr>
          <p:cNvCxnSpPr>
            <a:cxnSpLocks/>
          </p:cNvCxnSpPr>
          <p:nvPr/>
        </p:nvCxnSpPr>
        <p:spPr>
          <a:xfrm flipH="1">
            <a:off x="1993886" y="2134875"/>
            <a:ext cx="5156228" cy="15726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B1EFF053-F44C-4CE2-B6B6-17DE2C33A2EF}"/>
              </a:ext>
            </a:extLst>
          </p:cNvPr>
          <p:cNvCxnSpPr>
            <a:cxnSpLocks/>
          </p:cNvCxnSpPr>
          <p:nvPr/>
        </p:nvCxnSpPr>
        <p:spPr>
          <a:xfrm flipH="1">
            <a:off x="1993886" y="3658990"/>
            <a:ext cx="5156228" cy="178620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034779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EFDDCAE5-86CF-4716-9E31-6DFAC13D2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dcmitype/"/>
    <ds:schemaRef ds:uri="http://schemas.microsoft.com/sharepoint/v3"/>
    <ds:schemaRef ds:uri="http://purl.org/dc/terms/"/>
    <ds:schemaRef ds:uri="http://www.w3.org/XML/1998/namespace"/>
    <ds:schemaRef ds:uri="http://schemas.microsoft.com/office/2006/documentManagement/types"/>
    <ds:schemaRef ds:uri="86144f90-c7b6-48d0-aae5-f5e9e48cc3df"/>
    <ds:schemaRef ds:uri="http://purl.org/dc/elements/1.1/"/>
    <ds:schemaRef ds:uri="http://schemas.microsoft.com/office/infopath/2007/PartnerControls"/>
    <ds:schemaRef ds:uri="http://schemas.openxmlformats.org/package/2006/metadata/core-properties"/>
    <ds:schemaRef ds:uri="0f0ae0ff-29c4-4766-b250-c1a9bee8d4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4395</TotalTime>
  <Words>638</Words>
  <Application>Microsoft Office PowerPoint</Application>
  <PresentationFormat>On-screen Show (4:3)</PresentationFormat>
  <Paragraphs>308</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34</cp:revision>
  <dcterms:created xsi:type="dcterms:W3CDTF">2018-03-17T10:08:43Z</dcterms:created>
  <dcterms:modified xsi:type="dcterms:W3CDTF">2019-03-31T19:27:11Z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